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8"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7" r:id="rId2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33"/>
    <a:srgbClr val="EEEEEE"/>
    <a:srgbClr val="3399CC"/>
    <a:srgbClr val="C4262E"/>
    <a:srgbClr val="4E562B"/>
    <a:srgbClr val="6D6E71"/>
    <a:srgbClr val="309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368"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2020:</a:t>
            </a:r>
            <a:r>
              <a:rPr lang="en-US" baseline="0" dirty="0" smtClean="0"/>
              <a:t> </a:t>
            </a:r>
            <a:r>
              <a:rPr lang="en-US" dirty="0" smtClean="0"/>
              <a:t>National Projection</a:t>
            </a:r>
            <a:endParaRPr lang="en-US" dirty="0"/>
          </a:p>
        </c:rich>
      </c:tx>
      <c:layout>
        <c:manualLayout>
          <c:xMode val="edge"/>
          <c:yMode val="edge"/>
          <c:x val="5.9390606462051077E-2"/>
          <c:y val="7.3284486626302497E-3"/>
        </c:manualLayout>
      </c:layout>
      <c:overlay val="0"/>
    </c:title>
    <c:autoTitleDeleted val="0"/>
    <c:plotArea>
      <c:layout/>
      <c:pieChart>
        <c:varyColors val="1"/>
        <c:ser>
          <c:idx val="0"/>
          <c:order val="0"/>
          <c:tx>
            <c:strRef>
              <c:f>Sheet1!$B$1</c:f>
              <c:strCache>
                <c:ptCount val="1"/>
                <c:pt idx="0">
                  <c:v>2020</c:v>
                </c:pt>
              </c:strCache>
            </c:strRef>
          </c:tx>
          <c:dPt>
            <c:idx val="0"/>
            <c:bubble3D val="0"/>
            <c:spPr>
              <a:solidFill>
                <a:srgbClr val="3095B4"/>
              </a:solidFill>
            </c:spPr>
          </c:dPt>
          <c:dPt>
            <c:idx val="1"/>
            <c:bubble3D val="0"/>
            <c:spPr>
              <a:solidFill>
                <a:srgbClr val="6D6E71"/>
              </a:solidFill>
            </c:spPr>
          </c:dPt>
          <c:dPt>
            <c:idx val="2"/>
            <c:bubble3D val="0"/>
            <c:spPr>
              <a:solidFill>
                <a:srgbClr val="F2AF00"/>
              </a:solidFill>
            </c:spPr>
          </c:dPt>
          <c:dPt>
            <c:idx val="3"/>
            <c:bubble3D val="0"/>
            <c:spPr>
              <a:solidFill>
                <a:srgbClr val="D55C19"/>
              </a:solidFill>
            </c:spPr>
          </c:dPt>
          <c:dPt>
            <c:idx val="4"/>
            <c:bubble3D val="0"/>
            <c:spPr>
              <a:solidFill>
                <a:schemeClr val="accent1"/>
              </a:solidFill>
            </c:spPr>
          </c:dPt>
          <c:dLbls>
            <c:showLegendKey val="0"/>
            <c:showVal val="0"/>
            <c:showCatName val="0"/>
            <c:showSerName val="0"/>
            <c:showPercent val="1"/>
            <c:showBubbleSize val="0"/>
            <c:showLeaderLines val="1"/>
          </c:dLbls>
          <c:cat>
            <c:strRef>
              <c:f>Sheet1!$A$2:$A$6</c:f>
              <c:strCache>
                <c:ptCount val="5"/>
                <c:pt idx="0">
                  <c:v>Traditionalists</c:v>
                </c:pt>
                <c:pt idx="1">
                  <c:v>Baby Boomers</c:v>
                </c:pt>
                <c:pt idx="2">
                  <c:v>Gen X</c:v>
                </c:pt>
                <c:pt idx="3">
                  <c:v>Gen Y</c:v>
                </c:pt>
                <c:pt idx="4">
                  <c:v>Gen Z</c:v>
                </c:pt>
              </c:strCache>
            </c:strRef>
          </c:cat>
          <c:val>
            <c:numRef>
              <c:f>Sheet1!$B$2:$B$6</c:f>
              <c:numCache>
                <c:formatCode>General</c:formatCode>
                <c:ptCount val="5"/>
                <c:pt idx="0">
                  <c:v>1</c:v>
                </c:pt>
                <c:pt idx="1">
                  <c:v>22</c:v>
                </c:pt>
                <c:pt idx="2">
                  <c:v>20</c:v>
                </c:pt>
                <c:pt idx="3">
                  <c:v>50</c:v>
                </c:pt>
                <c:pt idx="4">
                  <c:v>7</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1F00D2E-06BD-7347-A505-257DF8BC8B6A}" type="datetimeFigureOut">
              <a:rPr lang="en-US" smtClean="0"/>
              <a:pPr/>
              <a:t>1/21/2017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371C412-FFA3-AF4F-B7D4-E254CB01D557}" type="slidenum">
              <a:rPr lang="en-US" smtClean="0"/>
              <a:pPr/>
              <a:t>‹#›</a:t>
            </a:fld>
            <a:endParaRPr lang="en-US"/>
          </a:p>
        </p:txBody>
      </p:sp>
    </p:spTree>
    <p:extLst>
      <p:ext uri="{BB962C8B-B14F-4D97-AF65-F5344CB8AC3E}">
        <p14:creationId xmlns:p14="http://schemas.microsoft.com/office/powerpoint/2010/main" val="46433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56001CF-CE37-449D-9DF5-6BA5C9CE758F}" type="datetimeFigureOut">
              <a:rPr lang="en-US" smtClean="0"/>
              <a:t>1/21/2017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2944553-2BA1-427E-99FB-5459F3031D07}" type="slidenum">
              <a:rPr lang="en-US" smtClean="0"/>
              <a:t>‹#›</a:t>
            </a:fld>
            <a:endParaRPr lang="en-US"/>
          </a:p>
        </p:txBody>
      </p:sp>
    </p:spTree>
    <p:extLst>
      <p:ext uri="{BB962C8B-B14F-4D97-AF65-F5344CB8AC3E}">
        <p14:creationId xmlns:p14="http://schemas.microsoft.com/office/powerpoint/2010/main" val="1640844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“Millennials are like this…Women are like this…</a:t>
            </a:r>
            <a:r>
              <a:rPr lang="en-US" dirty="0" err="1" smtClean="0"/>
              <a:t>etc</a:t>
            </a:r>
            <a:r>
              <a:rPr lang="en-US" dirty="0" smtClean="0"/>
              <a:t>”</a:t>
            </a:r>
            <a:endParaRPr lang="en-US" dirty="0"/>
          </a:p>
        </p:txBody>
      </p:sp>
      <p:sp>
        <p:nvSpPr>
          <p:cNvPr id="4" name="Slide Number Placeholder 3"/>
          <p:cNvSpPr>
            <a:spLocks noGrp="1"/>
          </p:cNvSpPr>
          <p:nvPr>
            <p:ph type="sldNum" sz="quarter" idx="10"/>
          </p:nvPr>
        </p:nvSpPr>
        <p:spPr/>
        <p:txBody>
          <a:bodyPr/>
          <a:lstStyle/>
          <a:p>
            <a:fld id="{0B762194-7F03-4853-8A83-738D7F150DD7}" type="slidenum">
              <a:rPr lang="en-US" smtClean="0"/>
              <a:t>2</a:t>
            </a:fld>
            <a:endParaRPr lang="en-US"/>
          </a:p>
        </p:txBody>
      </p:sp>
    </p:spTree>
    <p:extLst>
      <p:ext uri="{BB962C8B-B14F-4D97-AF65-F5344CB8AC3E}">
        <p14:creationId xmlns:p14="http://schemas.microsoft.com/office/powerpoint/2010/main" val="129422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Alex </a:t>
            </a:r>
            <a:r>
              <a:rPr lang="en-US" dirty="0" err="1" smtClean="0"/>
              <a:t>Dunphy</a:t>
            </a:r>
            <a:r>
              <a:rPr lang="en-US" baseline="0" dirty="0" smtClean="0"/>
              <a:t> (Modern Family) versus Hannah on Girls</a:t>
            </a:r>
          </a:p>
          <a:p>
            <a:r>
              <a:rPr lang="en-US" dirty="0" smtClean="0"/>
              <a:t>There has been a recession, jobs are hard to get, you can’t take risks. You’ve got to be careful what you put on Facebook. You don’t want to taint your record.</a:t>
            </a:r>
            <a:endParaRPr lang="en-US" dirty="0"/>
          </a:p>
        </p:txBody>
      </p:sp>
      <p:sp>
        <p:nvSpPr>
          <p:cNvPr id="4" name="Slide Number Placeholder 3"/>
          <p:cNvSpPr>
            <a:spLocks noGrp="1"/>
          </p:cNvSpPr>
          <p:nvPr>
            <p:ph type="sldNum" sz="quarter" idx="10"/>
          </p:nvPr>
        </p:nvSpPr>
        <p:spPr/>
        <p:txBody>
          <a:bodyPr/>
          <a:lstStyle/>
          <a:p>
            <a:pPr>
              <a:defRPr/>
            </a:pPr>
            <a:fld id="{110C235F-A966-8E4F-BB83-3C6685798677}" type="slidenum">
              <a:rPr lang="en-US" smtClean="0"/>
              <a:pPr>
                <a:defRPr/>
              </a:pPr>
              <a:t>10</a:t>
            </a:fld>
            <a:endParaRPr lang="en-US"/>
          </a:p>
        </p:txBody>
      </p:sp>
    </p:spTree>
    <p:extLst>
      <p:ext uri="{BB962C8B-B14F-4D97-AF65-F5344CB8AC3E}">
        <p14:creationId xmlns:p14="http://schemas.microsoft.com/office/powerpoint/2010/main" val="1754618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B243C2F8-2511-2843-B4E9-52E941C4CEC8}" type="slidenum">
              <a:rPr lang="en-US" smtClean="0"/>
              <a:t>12</a:t>
            </a:fld>
            <a:endParaRPr lang="en-US" dirty="0"/>
          </a:p>
        </p:txBody>
      </p:sp>
    </p:spTree>
    <p:extLst>
      <p:ext uri="{BB962C8B-B14F-4D97-AF65-F5344CB8AC3E}">
        <p14:creationId xmlns:p14="http://schemas.microsoft.com/office/powerpoint/2010/main" val="1398962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0" y="0"/>
            <a:ext cx="9144000" cy="6858000"/>
            <a:chOff x="0" y="0"/>
            <a:chExt cx="9144000" cy="6858000"/>
          </a:xfrm>
        </p:grpSpPr>
        <p:sp>
          <p:nvSpPr>
            <p:cNvPr id="10" name="Rectangle 9"/>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Live Meeting 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83" y="101537"/>
              <a:ext cx="8873234" cy="6654926"/>
            </a:xfrm>
            <a:prstGeom prst="rect">
              <a:avLst/>
            </a:prstGeom>
          </p:spPr>
        </p:pic>
      </p:grpSp>
      <p:sp>
        <p:nvSpPr>
          <p:cNvPr id="7" name="Title 1"/>
          <p:cNvSpPr>
            <a:spLocks noGrp="1"/>
          </p:cNvSpPr>
          <p:nvPr>
            <p:ph type="title"/>
          </p:nvPr>
        </p:nvSpPr>
        <p:spPr>
          <a:xfrm>
            <a:off x="722313" y="1009517"/>
            <a:ext cx="7772400" cy="561748"/>
          </a:xfrm>
        </p:spPr>
        <p:txBody>
          <a:bodyPr anchor="t">
            <a:normAutofit/>
          </a:bodyPr>
          <a:lstStyle>
            <a:lvl1pPr algn="l">
              <a:defRPr sz="3000" b="0" cap="all">
                <a:solidFill>
                  <a:srgbClr val="000000"/>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1597889"/>
            <a:ext cx="7772400" cy="268184"/>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Live Meeting 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094479" y="2746088"/>
            <a:ext cx="4334082" cy="1178004"/>
          </a:xfrm>
        </p:spPr>
        <p:txBody>
          <a:bodyPr anchor="t">
            <a:normAutofit/>
          </a:bodyPr>
          <a:lstStyle>
            <a:lvl1pPr algn="l">
              <a:defRPr sz="3200" cap="none">
                <a:solidFill>
                  <a:schemeClr val="bg1"/>
                </a:solidFill>
                <a:latin typeface="Arial"/>
                <a:cs typeface="Aria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4094479" y="3943096"/>
            <a:ext cx="4334082" cy="1203989"/>
          </a:xfrm>
        </p:spPr>
        <p:txBody>
          <a:bodyPr anchor="t">
            <a:normAutofit/>
          </a:bodyPr>
          <a:lstStyle>
            <a:lvl1pPr marL="0" indent="0" algn="l">
              <a:buNone/>
              <a:defRPr sz="2000">
                <a:solidFill>
                  <a:srgbClr val="FFFFFF"/>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ive Meeting PPT3.jpg"/>
          <p:cNvPicPr>
            <a:picLocks noChangeAspect="1"/>
          </p:cNvPicPr>
          <p:nvPr/>
        </p:nvPicPr>
        <p:blipFill>
          <a:blip r:embed="rId8"/>
          <a:stretch>
            <a:fillRect/>
          </a:stretch>
        </p:blipFill>
        <p:spPr>
          <a:xfrm>
            <a:off x="0" y="0"/>
            <a:ext cx="9144000" cy="6858000"/>
          </a:xfrm>
          <a:prstGeom prst="rect">
            <a:avLst/>
          </a:prstGeom>
        </p:spPr>
      </p:pic>
      <p:sp>
        <p:nvSpPr>
          <p:cNvPr id="2" name="Title Placeholder 1"/>
          <p:cNvSpPr>
            <a:spLocks noGrp="1"/>
          </p:cNvSpPr>
          <p:nvPr>
            <p:ph type="title"/>
          </p:nvPr>
        </p:nvSpPr>
        <p:spPr>
          <a:xfrm>
            <a:off x="647691" y="640983"/>
            <a:ext cx="7915739"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47691" y="1966545"/>
            <a:ext cx="7915739" cy="438980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6" name="Picture 5" descr="Logotype.jpg"/>
          <p:cNvPicPr>
            <a:picLocks noChangeAspect="1"/>
          </p:cNvPicPr>
          <p:nvPr/>
        </p:nvPicPr>
        <p:blipFill>
          <a:blip r:embed="rId9"/>
          <a:srcRect l="77009" t="92685"/>
          <a:stretch>
            <a:fillRect/>
          </a:stretch>
        </p:blipFill>
        <p:spPr>
          <a:xfrm>
            <a:off x="7178429" y="6380773"/>
            <a:ext cx="1768559" cy="422008"/>
          </a:xfrm>
          <a:prstGeom prst="rect">
            <a:avLst/>
          </a:prstGeom>
        </p:spPr>
      </p:pic>
      <p:sp>
        <p:nvSpPr>
          <p:cNvPr id="7" name="Title Placeholder 1"/>
          <p:cNvSpPr txBox="1">
            <a:spLocks/>
          </p:cNvSpPr>
          <p:nvPr/>
        </p:nvSpPr>
        <p:spPr>
          <a:xfrm>
            <a:off x="5696857" y="6444134"/>
            <a:ext cx="3193144" cy="413866"/>
          </a:xfrm>
          <a:prstGeom prst="rect">
            <a:avLst/>
          </a:prstGeom>
        </p:spPr>
        <p:txBody>
          <a:bodyPr vert="horz" lIns="91440" tIns="45720" rIns="91440" bIns="45720" rtlCol="0" anchor="t">
            <a:noAutofit/>
          </a:bodyPr>
          <a:lstStyle/>
          <a:p>
            <a:pPr algn="r"/>
            <a:fld id="{0AB28C24-78EB-BB4A-B47F-5BA5B83737CA}" type="slidenum">
              <a:rPr lang="en-US" sz="800" spc="0" baseline="0" smtClean="0">
                <a:solidFill>
                  <a:srgbClr val="6D6E71"/>
                </a:solidFill>
                <a:latin typeface="Cambria"/>
                <a:cs typeface="Cambria"/>
              </a:rPr>
              <a:pPr algn="r"/>
              <a:t>‹#›</a:t>
            </a:fld>
            <a:endParaRPr lang="en-US" sz="800" spc="0" baseline="0" dirty="0">
              <a:solidFill>
                <a:srgbClr val="6D6E71"/>
              </a:solidFill>
              <a:latin typeface="Cambria"/>
              <a:cs typeface="Cambria"/>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5" r:id="rId5"/>
    <p:sldLayoutId id="2147483657" r:id="rId6"/>
  </p:sldLayoutIdLst>
  <p:txStyles>
    <p:titleStyle>
      <a:lvl1pPr algn="l" defTabSz="457200" rtl="0" eaLnBrk="1" latinLnBrk="0" hangingPunct="1">
        <a:spcBef>
          <a:spcPct val="0"/>
        </a:spcBef>
        <a:buNone/>
        <a:defRPr sz="3000" kern="1200" cap="all">
          <a:solidFill>
            <a:srgbClr val="3399CC"/>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Cambria"/>
          <a:ea typeface="+mn-ea"/>
          <a:cs typeface="Cambria"/>
        </a:defRPr>
      </a:lvl1pPr>
      <a:lvl2pPr marL="742950" indent="-285750" algn="l" defTabSz="457200" rtl="0" eaLnBrk="1" latinLnBrk="0" hangingPunct="1">
        <a:spcBef>
          <a:spcPct val="20000"/>
        </a:spcBef>
        <a:buFont typeface="Courier New"/>
        <a:buChar char="o"/>
        <a:defRPr sz="2400" kern="1200">
          <a:solidFill>
            <a:srgbClr val="000000"/>
          </a:solidFill>
          <a:latin typeface="Cambria"/>
          <a:ea typeface="+mn-ea"/>
          <a:cs typeface="Cambria"/>
        </a:defRPr>
      </a:lvl2pPr>
      <a:lvl3pPr marL="1143000" indent="-228600" algn="l" defTabSz="457200" rtl="0" eaLnBrk="1" latinLnBrk="0" hangingPunct="1">
        <a:spcBef>
          <a:spcPct val="20000"/>
        </a:spcBef>
        <a:buFont typeface="Wingdings" charset="2"/>
        <a:buChar char="§"/>
        <a:defRPr sz="2000" kern="1200">
          <a:solidFill>
            <a:srgbClr val="000000"/>
          </a:solidFill>
          <a:latin typeface="Cambria"/>
          <a:ea typeface="+mn-ea"/>
          <a:cs typeface="Cambri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100146" y="4614790"/>
            <a:ext cx="4756328" cy="554353"/>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sz="2000" kern="1200">
                <a:solidFill>
                  <a:srgbClr val="FFFFFF"/>
                </a:solidFill>
                <a:latin typeface="Cambria"/>
                <a:ea typeface="+mn-ea"/>
                <a:cs typeface="Cambria"/>
              </a:defRPr>
            </a:lvl1pPr>
            <a:lvl2pPr marL="457200" indent="0" algn="ctr" defTabSz="457200" rtl="0" eaLnBrk="1" latinLnBrk="0" hangingPunct="1">
              <a:spcBef>
                <a:spcPct val="20000"/>
              </a:spcBef>
              <a:buFont typeface="Courier New"/>
              <a:buNone/>
              <a:defRPr sz="2400" kern="1200">
                <a:solidFill>
                  <a:schemeClr val="tx1">
                    <a:tint val="75000"/>
                  </a:schemeClr>
                </a:solidFill>
                <a:latin typeface="Cambria"/>
                <a:ea typeface="+mn-ea"/>
                <a:cs typeface="Cambria"/>
              </a:defRPr>
            </a:lvl2pPr>
            <a:lvl3pPr marL="914400" indent="0" algn="ctr" defTabSz="457200" rtl="0" eaLnBrk="1" latinLnBrk="0" hangingPunct="1">
              <a:spcBef>
                <a:spcPct val="20000"/>
              </a:spcBef>
              <a:buFont typeface="Wingdings" charset="2"/>
              <a:buNone/>
              <a:defRPr sz="2000" kern="1200">
                <a:solidFill>
                  <a:schemeClr val="tx1">
                    <a:tint val="75000"/>
                  </a:schemeClr>
                </a:solidFill>
                <a:latin typeface="Cambria"/>
                <a:ea typeface="+mn-ea"/>
                <a:cs typeface="Cambria"/>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Rebecca Pomering, Chief Practice Officer</a:t>
            </a:r>
            <a:endParaRPr lang="en-US" dirty="0"/>
          </a:p>
        </p:txBody>
      </p:sp>
      <p:sp>
        <p:nvSpPr>
          <p:cNvPr id="7" name="Title 6"/>
          <p:cNvSpPr>
            <a:spLocks noGrp="1"/>
          </p:cNvSpPr>
          <p:nvPr>
            <p:ph type="title"/>
          </p:nvPr>
        </p:nvSpPr>
        <p:spPr>
          <a:xfrm>
            <a:off x="4091180" y="3497820"/>
            <a:ext cx="4568725" cy="1178004"/>
          </a:xfrm>
        </p:spPr>
        <p:txBody>
          <a:bodyPr>
            <a:normAutofit/>
          </a:bodyPr>
          <a:lstStyle/>
          <a:p>
            <a:r>
              <a:rPr lang="en-US" dirty="0" smtClean="0"/>
              <a:t>Managing a Multi-Generational Workforce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228600" y="304800"/>
            <a:ext cx="7772400" cy="1143000"/>
          </a:xfrm>
        </p:spPr>
        <p:txBody>
          <a:bodyPr/>
          <a:lstStyle/>
          <a:p>
            <a:r>
              <a:rPr lang="en-US" altLang="en-US" dirty="0" smtClean="0"/>
              <a:t>Gen Z </a:t>
            </a:r>
            <a:r>
              <a:rPr lang="en-US" altLang="en-US" sz="2400" dirty="0" smtClean="0"/>
              <a:t>(after 1995, under </a:t>
            </a:r>
            <a:r>
              <a:rPr lang="en-US" altLang="en-US" sz="2400" dirty="0" smtClean="0"/>
              <a:t>22 </a:t>
            </a:r>
            <a:r>
              <a:rPr lang="en-US" altLang="en-US" sz="2400" dirty="0" smtClean="0"/>
              <a:t>years)</a:t>
            </a:r>
            <a:endParaRPr lang="en-US" altLang="en-US" sz="2400" dirty="0"/>
          </a:p>
        </p:txBody>
      </p:sp>
      <p:sp>
        <p:nvSpPr>
          <p:cNvPr id="323587" name="Rectangle 3"/>
          <p:cNvSpPr>
            <a:spLocks noGrp="1" noChangeArrowheads="1"/>
          </p:cNvSpPr>
          <p:nvPr>
            <p:ph type="body" idx="1"/>
          </p:nvPr>
        </p:nvSpPr>
        <p:spPr>
          <a:xfrm>
            <a:off x="533400" y="1524000"/>
            <a:ext cx="8549661" cy="4572000"/>
          </a:xfrm>
        </p:spPr>
        <p:txBody>
          <a:bodyPr>
            <a:normAutofit fontScale="92500" lnSpcReduction="20000"/>
          </a:bodyPr>
          <a:lstStyle/>
          <a:p>
            <a:pPr marL="342900" lvl="1" indent="-342900">
              <a:lnSpc>
                <a:spcPct val="110000"/>
              </a:lnSpc>
              <a:buClr>
                <a:schemeClr val="accent2"/>
              </a:buClr>
              <a:buSzPct val="100000"/>
              <a:buBlip>
                <a:blip r:embed="rId3"/>
              </a:buBlip>
            </a:pPr>
            <a:r>
              <a:rPr lang="en-US" dirty="0" smtClean="0">
                <a:solidFill>
                  <a:srgbClr val="005092"/>
                </a:solidFill>
              </a:rPr>
              <a:t>Shaped by a decade of war &amp; economic uncertainty</a:t>
            </a:r>
          </a:p>
          <a:p>
            <a:pPr marL="342900" lvl="1" indent="-342900">
              <a:lnSpc>
                <a:spcPct val="110000"/>
              </a:lnSpc>
              <a:buClr>
                <a:schemeClr val="accent2"/>
              </a:buClr>
              <a:buSzPct val="100000"/>
              <a:buBlip>
                <a:blip r:embed="rId3"/>
              </a:buBlip>
            </a:pPr>
            <a:r>
              <a:rPr lang="en-US" dirty="0" smtClean="0">
                <a:solidFill>
                  <a:srgbClr val="005092"/>
                </a:solidFill>
              </a:rPr>
              <a:t>Dubious &amp; fearful of short-term safety &amp; long-term prospects</a:t>
            </a:r>
          </a:p>
          <a:p>
            <a:pPr marL="342900" lvl="1" indent="-342900">
              <a:lnSpc>
                <a:spcPct val="110000"/>
              </a:lnSpc>
              <a:buClr>
                <a:schemeClr val="accent2"/>
              </a:buClr>
              <a:buSzPct val="100000"/>
              <a:buBlip>
                <a:blip r:embed="rId3"/>
              </a:buBlip>
            </a:pPr>
            <a:r>
              <a:rPr lang="en-US" dirty="0" smtClean="0">
                <a:solidFill>
                  <a:srgbClr val="005092"/>
                </a:solidFill>
              </a:rPr>
              <a:t>Conscientious</a:t>
            </a:r>
            <a:r>
              <a:rPr lang="en-US" dirty="0">
                <a:solidFill>
                  <a:srgbClr val="005092"/>
                </a:solidFill>
              </a:rPr>
              <a:t>, hard-working, somewhat anxious and mindful of the future</a:t>
            </a:r>
          </a:p>
          <a:p>
            <a:pPr marL="342900" lvl="1" indent="-342900">
              <a:lnSpc>
                <a:spcPct val="110000"/>
              </a:lnSpc>
              <a:buClr>
                <a:schemeClr val="accent2"/>
              </a:buClr>
              <a:buSzPct val="100000"/>
              <a:buBlip>
                <a:blip r:embed="rId3"/>
              </a:buBlip>
            </a:pPr>
            <a:r>
              <a:rPr lang="en-US" dirty="0" smtClean="0">
                <a:solidFill>
                  <a:srgbClr val="005092"/>
                </a:solidFill>
              </a:rPr>
              <a:t>Pragmatic; Lower expectations &amp; modest demands</a:t>
            </a:r>
          </a:p>
          <a:p>
            <a:pPr marL="342900" lvl="1" indent="-342900">
              <a:lnSpc>
                <a:spcPct val="110000"/>
              </a:lnSpc>
              <a:buClr>
                <a:schemeClr val="accent2"/>
              </a:buClr>
              <a:buSzPct val="100000"/>
              <a:buBlip>
                <a:blip r:embed="rId3"/>
              </a:buBlip>
            </a:pPr>
            <a:r>
              <a:rPr lang="en-US" dirty="0" smtClean="0">
                <a:solidFill>
                  <a:srgbClr val="005092"/>
                </a:solidFill>
              </a:rPr>
              <a:t>Thinking of their future more like children of the 30’s</a:t>
            </a:r>
          </a:p>
          <a:p>
            <a:pPr marL="342900" lvl="1" indent="-342900">
              <a:lnSpc>
                <a:spcPct val="110000"/>
              </a:lnSpc>
              <a:buClr>
                <a:schemeClr val="accent2"/>
              </a:buClr>
              <a:buSzPct val="100000"/>
              <a:buBlip>
                <a:blip r:embed="rId3"/>
              </a:buBlip>
            </a:pPr>
            <a:r>
              <a:rPr lang="en-US" dirty="0" smtClean="0">
                <a:solidFill>
                  <a:srgbClr val="005092"/>
                </a:solidFill>
              </a:rPr>
              <a:t>Technology revolution is complete – completely connected</a:t>
            </a:r>
          </a:p>
          <a:p>
            <a:pPr marL="742950" lvl="2" indent="-342900">
              <a:lnSpc>
                <a:spcPct val="110000"/>
              </a:lnSpc>
              <a:buClr>
                <a:schemeClr val="accent2"/>
              </a:buClr>
              <a:buSzPct val="100000"/>
              <a:buBlip>
                <a:blip r:embed="rId3"/>
              </a:buBlip>
            </a:pPr>
            <a:r>
              <a:rPr lang="en-US" altLang="en-US" dirty="0" smtClean="0">
                <a:solidFill>
                  <a:srgbClr val="005092"/>
                </a:solidFill>
              </a:rPr>
              <a:t>Most </a:t>
            </a:r>
            <a:r>
              <a:rPr lang="en-US" altLang="en-US" dirty="0">
                <a:solidFill>
                  <a:srgbClr val="005092"/>
                </a:solidFill>
              </a:rPr>
              <a:t>access 5+ screens daily; 41% of time is spent with computers; </a:t>
            </a:r>
            <a:r>
              <a:rPr lang="en-US" altLang="en-US" dirty="0" smtClean="0">
                <a:solidFill>
                  <a:srgbClr val="005092"/>
                </a:solidFill>
              </a:rPr>
              <a:t>   40</a:t>
            </a:r>
            <a:r>
              <a:rPr lang="en-US" altLang="en-US" dirty="0">
                <a:solidFill>
                  <a:srgbClr val="005092"/>
                </a:solidFill>
              </a:rPr>
              <a:t>% say working </a:t>
            </a:r>
            <a:r>
              <a:rPr lang="en-US" altLang="en-US" dirty="0" err="1">
                <a:solidFill>
                  <a:srgbClr val="005092"/>
                </a:solidFill>
              </a:rPr>
              <a:t>wi-fi</a:t>
            </a:r>
            <a:r>
              <a:rPr lang="en-US" altLang="en-US" dirty="0">
                <a:solidFill>
                  <a:srgbClr val="005092"/>
                </a:solidFill>
              </a:rPr>
              <a:t> is more important than working </a:t>
            </a:r>
            <a:r>
              <a:rPr lang="en-US" altLang="en-US" dirty="0" smtClean="0">
                <a:solidFill>
                  <a:srgbClr val="005092"/>
                </a:solidFill>
              </a:rPr>
              <a:t>bathrooms</a:t>
            </a:r>
          </a:p>
          <a:p>
            <a:pPr marL="342900" lvl="1" indent="-342900">
              <a:lnSpc>
                <a:spcPct val="110000"/>
              </a:lnSpc>
              <a:buClr>
                <a:schemeClr val="accent2"/>
              </a:buClr>
              <a:buSzPct val="100000"/>
              <a:buBlip>
                <a:blip r:embed="rId3"/>
              </a:buBlip>
            </a:pPr>
            <a:r>
              <a:rPr lang="en-US" altLang="en-US" dirty="0" smtClean="0">
                <a:solidFill>
                  <a:srgbClr val="005092"/>
                </a:solidFill>
              </a:rPr>
              <a:t>Yet human connection more important than ever (highly engaged parents, teachers, counselors)</a:t>
            </a:r>
          </a:p>
          <a:p>
            <a:pPr marL="342900" lvl="1" indent="-342900">
              <a:lnSpc>
                <a:spcPct val="110000"/>
              </a:lnSpc>
              <a:buClr>
                <a:schemeClr val="accent2"/>
              </a:buClr>
              <a:buSzPct val="100000"/>
              <a:buBlip>
                <a:blip r:embed="rId3"/>
              </a:buBlip>
            </a:pPr>
            <a:r>
              <a:rPr lang="en-US" altLang="en-US" dirty="0" smtClean="0">
                <a:solidFill>
                  <a:srgbClr val="005092"/>
                </a:solidFill>
              </a:rPr>
              <a:t>Social media use is more anonymous than </a:t>
            </a:r>
            <a:r>
              <a:rPr lang="en-US" altLang="en-US" dirty="0" err="1" smtClean="0">
                <a:solidFill>
                  <a:srgbClr val="005092"/>
                </a:solidFill>
              </a:rPr>
              <a:t>Millenials</a:t>
            </a:r>
            <a:r>
              <a:rPr lang="en-US" altLang="en-US" dirty="0" smtClean="0">
                <a:solidFill>
                  <a:srgbClr val="005092"/>
                </a:solidFill>
              </a:rPr>
              <a:t>; privacy concerns</a:t>
            </a:r>
            <a:endParaRPr lang="en-US" altLang="en-US" dirty="0">
              <a:solidFill>
                <a:srgbClr val="005092"/>
              </a:solidFill>
            </a:endParaRPr>
          </a:p>
          <a:p>
            <a:pPr marL="342900" lvl="1" indent="-342900">
              <a:lnSpc>
                <a:spcPct val="110000"/>
              </a:lnSpc>
              <a:buClr>
                <a:schemeClr val="accent2"/>
              </a:buClr>
              <a:buSzPct val="100000"/>
              <a:buBlip>
                <a:blip r:embed="rId3"/>
              </a:buBlip>
            </a:pPr>
            <a:endParaRPr lang="en-US" b="1" dirty="0" smtClean="0">
              <a:solidFill>
                <a:srgbClr val="005092"/>
              </a:solidFill>
            </a:endParaRPr>
          </a:p>
        </p:txBody>
      </p:sp>
      <p:sp>
        <p:nvSpPr>
          <p:cNvPr id="323588" name="Text Box 4"/>
          <p:cNvSpPr txBox="1">
            <a:spLocks noChangeArrowheads="1"/>
          </p:cNvSpPr>
          <p:nvPr/>
        </p:nvSpPr>
        <p:spPr bwMode="auto">
          <a:xfrm>
            <a:off x="104908" y="6448735"/>
            <a:ext cx="4343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0" i="1" dirty="0"/>
              <a:t>Source: </a:t>
            </a:r>
            <a:r>
              <a:rPr lang="en-US" altLang="en-US" sz="1200" b="0" i="1" dirty="0" smtClean="0"/>
              <a:t>Gen Guru</a:t>
            </a:r>
            <a:endParaRPr lang="en-US" altLang="en-US" sz="1200" b="0" i="1" dirty="0"/>
          </a:p>
        </p:txBody>
      </p:sp>
    </p:spTree>
    <p:extLst>
      <p:ext uri="{BB962C8B-B14F-4D97-AF65-F5344CB8AC3E}">
        <p14:creationId xmlns:p14="http://schemas.microsoft.com/office/powerpoint/2010/main" val="1102003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35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35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35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35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35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35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358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35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228600" y="304800"/>
            <a:ext cx="7772400" cy="1143000"/>
          </a:xfrm>
        </p:spPr>
        <p:txBody>
          <a:bodyPr/>
          <a:lstStyle/>
          <a:p>
            <a:r>
              <a:rPr lang="en-US" altLang="en-US" dirty="0" smtClean="0"/>
              <a:t>Gen Z Data</a:t>
            </a:r>
            <a:endParaRPr lang="en-US" altLang="en-US" sz="2400" dirty="0"/>
          </a:p>
        </p:txBody>
      </p:sp>
      <p:sp>
        <p:nvSpPr>
          <p:cNvPr id="323587" name="Rectangle 3"/>
          <p:cNvSpPr>
            <a:spLocks noGrp="1" noChangeArrowheads="1"/>
          </p:cNvSpPr>
          <p:nvPr>
            <p:ph type="body" idx="1"/>
          </p:nvPr>
        </p:nvSpPr>
        <p:spPr>
          <a:xfrm>
            <a:off x="533400" y="1480456"/>
            <a:ext cx="8549661" cy="4863760"/>
          </a:xfrm>
        </p:spPr>
        <p:txBody>
          <a:bodyPr>
            <a:noAutofit/>
          </a:bodyPr>
          <a:lstStyle/>
          <a:p>
            <a:pPr marL="342900" lvl="1" indent="-342900">
              <a:lnSpc>
                <a:spcPct val="110000"/>
              </a:lnSpc>
              <a:buClr>
                <a:schemeClr val="accent2"/>
              </a:buClr>
              <a:buSzPct val="100000"/>
              <a:buBlip>
                <a:blip r:embed="rId2"/>
              </a:buBlip>
            </a:pPr>
            <a:r>
              <a:rPr lang="en-US" altLang="en-US" sz="2000" dirty="0" smtClean="0">
                <a:solidFill>
                  <a:srgbClr val="005092"/>
                </a:solidFill>
              </a:rPr>
              <a:t>60 million Gen Z-</a:t>
            </a:r>
            <a:r>
              <a:rPr lang="en-US" altLang="en-US" sz="2000" dirty="0" err="1" smtClean="0">
                <a:solidFill>
                  <a:srgbClr val="005092"/>
                </a:solidFill>
              </a:rPr>
              <a:t>ers</a:t>
            </a:r>
            <a:r>
              <a:rPr lang="en-US" altLang="en-US" sz="2000" dirty="0" smtClean="0">
                <a:solidFill>
                  <a:srgbClr val="005092"/>
                </a:solidFill>
              </a:rPr>
              <a:t> (even more than millennials)</a:t>
            </a:r>
          </a:p>
          <a:p>
            <a:pPr marL="342900" lvl="1" indent="-342900">
              <a:lnSpc>
                <a:spcPct val="110000"/>
              </a:lnSpc>
              <a:buClr>
                <a:schemeClr val="accent2"/>
              </a:buClr>
              <a:buSzPct val="100000"/>
              <a:buBlip>
                <a:blip r:embed="rId2"/>
              </a:buBlip>
            </a:pPr>
            <a:r>
              <a:rPr lang="en-US" altLang="en-US" sz="2000" dirty="0" smtClean="0">
                <a:solidFill>
                  <a:srgbClr val="005092"/>
                </a:solidFill>
              </a:rPr>
              <a:t>75% believe there are good ways to get an education other than going to college</a:t>
            </a:r>
          </a:p>
          <a:p>
            <a:pPr marL="342900" lvl="1" indent="-342900">
              <a:lnSpc>
                <a:spcPct val="110000"/>
              </a:lnSpc>
              <a:buClr>
                <a:schemeClr val="accent2"/>
              </a:buClr>
              <a:buSzPct val="100000"/>
              <a:buBlip>
                <a:blip r:embed="rId2"/>
              </a:buBlip>
            </a:pPr>
            <a:r>
              <a:rPr lang="en-US" altLang="en-US" sz="2000" dirty="0" smtClean="0">
                <a:solidFill>
                  <a:srgbClr val="005092"/>
                </a:solidFill>
              </a:rPr>
              <a:t>76% are willing to start at the bottom of the ladder and work their way up</a:t>
            </a:r>
          </a:p>
          <a:p>
            <a:pPr marL="342900" lvl="1" indent="-342900">
              <a:lnSpc>
                <a:spcPct val="110000"/>
              </a:lnSpc>
              <a:buClr>
                <a:schemeClr val="accent2"/>
              </a:buClr>
              <a:buSzPct val="100000"/>
              <a:buBlip>
                <a:blip r:embed="rId2"/>
              </a:buBlip>
            </a:pPr>
            <a:r>
              <a:rPr lang="en-US" altLang="en-US" sz="2000" dirty="0" smtClean="0">
                <a:solidFill>
                  <a:srgbClr val="005092"/>
                </a:solidFill>
              </a:rPr>
              <a:t>91% say technological sophistication impacts where they want to work</a:t>
            </a:r>
          </a:p>
          <a:p>
            <a:pPr marL="342900" lvl="1" indent="-342900">
              <a:lnSpc>
                <a:spcPct val="110000"/>
              </a:lnSpc>
              <a:buClr>
                <a:schemeClr val="accent2"/>
              </a:buClr>
              <a:buSzPct val="100000"/>
              <a:buBlip>
                <a:blip r:embed="rId2"/>
              </a:buBlip>
            </a:pPr>
            <a:r>
              <a:rPr lang="en-US" altLang="en-US" sz="2000" dirty="0" smtClean="0">
                <a:solidFill>
                  <a:srgbClr val="005092"/>
                </a:solidFill>
              </a:rPr>
              <a:t>82% prefer face-to-face communication</a:t>
            </a:r>
          </a:p>
          <a:p>
            <a:pPr marL="342900" lvl="1" indent="-342900">
              <a:lnSpc>
                <a:spcPct val="110000"/>
              </a:lnSpc>
              <a:buClr>
                <a:schemeClr val="accent2"/>
              </a:buClr>
              <a:buSzPct val="100000"/>
              <a:buBlip>
                <a:blip r:embed="rId2"/>
              </a:buBlip>
            </a:pPr>
            <a:r>
              <a:rPr lang="en-US" altLang="en-US" sz="2000" dirty="0" smtClean="0">
                <a:solidFill>
                  <a:srgbClr val="005092"/>
                </a:solidFill>
              </a:rPr>
              <a:t>Hyper-customization: 56% want to write their own job description; 62% want to design their own career path</a:t>
            </a:r>
          </a:p>
          <a:p>
            <a:pPr marL="342900" lvl="1" indent="-342900">
              <a:lnSpc>
                <a:spcPct val="110000"/>
              </a:lnSpc>
              <a:buClr>
                <a:schemeClr val="accent2"/>
              </a:buClr>
              <a:buSzPct val="100000"/>
              <a:buBlip>
                <a:blip r:embed="rId2"/>
              </a:buBlip>
            </a:pPr>
            <a:r>
              <a:rPr lang="en-US" altLang="en-US" sz="2000" dirty="0" smtClean="0">
                <a:solidFill>
                  <a:srgbClr val="005092"/>
                </a:solidFill>
              </a:rPr>
              <a:t>Average attention span: 8 seconds</a:t>
            </a:r>
          </a:p>
          <a:p>
            <a:pPr marL="342900" lvl="1" indent="-342900">
              <a:lnSpc>
                <a:spcPct val="110000"/>
              </a:lnSpc>
              <a:buClr>
                <a:schemeClr val="accent2"/>
              </a:buClr>
              <a:buSzPct val="100000"/>
              <a:buBlip>
                <a:blip r:embed="rId2"/>
              </a:buBlip>
            </a:pPr>
            <a:r>
              <a:rPr lang="en-US" altLang="en-US" sz="2000" dirty="0" smtClean="0">
                <a:solidFill>
                  <a:srgbClr val="005092"/>
                </a:solidFill>
              </a:rPr>
              <a:t>32% have a parent that started their own </a:t>
            </a:r>
            <a:r>
              <a:rPr lang="en-US" altLang="en-US" sz="2000" dirty="0">
                <a:solidFill>
                  <a:srgbClr val="005092"/>
                </a:solidFill>
              </a:rPr>
              <a:t>business; </a:t>
            </a:r>
            <a:r>
              <a:rPr lang="en-US" sz="2000" dirty="0">
                <a:solidFill>
                  <a:srgbClr val="005092"/>
                </a:solidFill>
              </a:rPr>
              <a:t>entrepreneurship is in their DNA</a:t>
            </a:r>
            <a:endParaRPr lang="en-US" altLang="en-US" sz="2000" dirty="0">
              <a:solidFill>
                <a:srgbClr val="005092"/>
              </a:solidFill>
            </a:endParaRPr>
          </a:p>
          <a:p>
            <a:pPr marL="342900" lvl="1" indent="-342900">
              <a:lnSpc>
                <a:spcPct val="110000"/>
              </a:lnSpc>
              <a:buClr>
                <a:schemeClr val="accent2"/>
              </a:buClr>
              <a:buSzPct val="100000"/>
              <a:buBlip>
                <a:blip r:embed="rId2"/>
              </a:buBlip>
            </a:pPr>
            <a:r>
              <a:rPr lang="en-US" altLang="en-US" sz="2000" dirty="0" smtClean="0">
                <a:solidFill>
                  <a:srgbClr val="005092"/>
                </a:solidFill>
              </a:rPr>
              <a:t>75% wish their current hobby could become their full time job</a:t>
            </a:r>
            <a:endParaRPr lang="en-US" altLang="en-US" sz="2000" dirty="0">
              <a:solidFill>
                <a:srgbClr val="005092"/>
              </a:solidFill>
            </a:endParaRPr>
          </a:p>
        </p:txBody>
      </p:sp>
      <p:sp>
        <p:nvSpPr>
          <p:cNvPr id="323588" name="Text Box 4"/>
          <p:cNvSpPr txBox="1">
            <a:spLocks noChangeArrowheads="1"/>
          </p:cNvSpPr>
          <p:nvPr/>
        </p:nvSpPr>
        <p:spPr bwMode="auto">
          <a:xfrm>
            <a:off x="113873" y="6493558"/>
            <a:ext cx="4343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0" i="1" dirty="0"/>
              <a:t>Source: </a:t>
            </a:r>
            <a:r>
              <a:rPr lang="en-US" altLang="en-US" sz="1200" b="0" i="1" dirty="0" smtClean="0"/>
              <a:t>Gen Guru</a:t>
            </a:r>
            <a:endParaRPr lang="en-US" altLang="en-US" sz="1200" b="0" i="1" dirty="0"/>
          </a:p>
        </p:txBody>
      </p:sp>
    </p:spTree>
    <p:extLst>
      <p:ext uri="{BB962C8B-B14F-4D97-AF65-F5344CB8AC3E}">
        <p14:creationId xmlns:p14="http://schemas.microsoft.com/office/powerpoint/2010/main" val="2137525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35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35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35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35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35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35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358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35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13155"/>
          </a:xfrm>
        </p:spPr>
        <p:txBody>
          <a:bodyPr>
            <a:normAutofit/>
          </a:bodyPr>
          <a:lstStyle/>
          <a:p>
            <a:r>
              <a:rPr lang="en-US" dirty="0" smtClean="0"/>
              <a:t>Generations: 2020 Projection</a:t>
            </a:r>
            <a:endParaRPr lang="en-US" dirty="0"/>
          </a:p>
        </p:txBody>
      </p:sp>
      <p:grpSp>
        <p:nvGrpSpPr>
          <p:cNvPr id="9" name="Group 8"/>
          <p:cNvGrpSpPr/>
          <p:nvPr/>
        </p:nvGrpSpPr>
        <p:grpSpPr>
          <a:xfrm>
            <a:off x="101482" y="1597992"/>
            <a:ext cx="7731879" cy="5171468"/>
            <a:chOff x="-295465" y="1892632"/>
            <a:chExt cx="5107609" cy="3939727"/>
          </a:xfrm>
        </p:grpSpPr>
        <p:graphicFrame>
          <p:nvGraphicFramePr>
            <p:cNvPr id="5" name="Chart 4"/>
            <p:cNvGraphicFramePr/>
            <p:nvPr>
              <p:extLst>
                <p:ext uri="{D42A27DB-BD31-4B8C-83A1-F6EECF244321}">
                  <p14:modId xmlns:p14="http://schemas.microsoft.com/office/powerpoint/2010/main" val="99030324"/>
                </p:ext>
              </p:extLst>
            </p:nvPr>
          </p:nvGraphicFramePr>
          <p:xfrm>
            <a:off x="812799" y="1892632"/>
            <a:ext cx="3999345" cy="34659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95465" y="5621336"/>
              <a:ext cx="1469794" cy="211023"/>
            </a:xfrm>
            <a:prstGeom prst="rect">
              <a:avLst/>
            </a:prstGeom>
            <a:noFill/>
          </p:spPr>
          <p:txBody>
            <a:bodyPr wrap="none" rtlCol="0">
              <a:spAutoFit/>
            </a:bodyPr>
            <a:lstStyle/>
            <a:p>
              <a:r>
                <a:rPr lang="en-US" sz="1200" i="1" dirty="0" smtClean="0"/>
                <a:t>Source: Future Workplace Survey</a:t>
              </a:r>
              <a:endParaRPr lang="en-US" sz="1200" i="1" dirty="0"/>
            </a:p>
          </p:txBody>
        </p:sp>
      </p:grpSp>
    </p:spTree>
    <p:extLst>
      <p:ext uri="{BB962C8B-B14F-4D97-AF65-F5344CB8AC3E}">
        <p14:creationId xmlns:p14="http://schemas.microsoft.com/office/powerpoint/2010/main" val="1371355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381000" y="228600"/>
            <a:ext cx="8305800" cy="1143000"/>
          </a:xfrm>
        </p:spPr>
        <p:txBody>
          <a:bodyPr/>
          <a:lstStyle/>
          <a:p>
            <a:r>
              <a:rPr lang="en-US" altLang="en-US" dirty="0"/>
              <a:t>Generational Repetition</a:t>
            </a:r>
          </a:p>
        </p:txBody>
      </p:sp>
      <p:sp>
        <p:nvSpPr>
          <p:cNvPr id="319491" name="Rectangle 3"/>
          <p:cNvSpPr>
            <a:spLocks noGrp="1" noChangeArrowheads="1"/>
          </p:cNvSpPr>
          <p:nvPr>
            <p:ph type="body" idx="1"/>
          </p:nvPr>
        </p:nvSpPr>
        <p:spPr>
          <a:xfrm>
            <a:off x="693175" y="1752600"/>
            <a:ext cx="7890387" cy="4343400"/>
          </a:xfrm>
        </p:spPr>
        <p:txBody>
          <a:bodyPr/>
          <a:lstStyle/>
          <a:p>
            <a:r>
              <a:rPr lang="en-US" altLang="en-US" b="0" dirty="0"/>
              <a:t>Each generation assumes the following generations will want what they have and will share their same definition of “success</a:t>
            </a:r>
            <a:r>
              <a:rPr lang="en-US" altLang="en-US" b="0" dirty="0" smtClean="0"/>
              <a:t>”</a:t>
            </a:r>
            <a:endParaRPr lang="en-US" altLang="en-US" b="0" dirty="0"/>
          </a:p>
          <a:p>
            <a:r>
              <a:rPr lang="en-US" altLang="en-US" b="0" dirty="0"/>
              <a:t>Each generation then believes the following generations should “pay their dues” the same way to earn that </a:t>
            </a:r>
            <a:r>
              <a:rPr lang="en-US" altLang="en-US" b="0" dirty="0" smtClean="0"/>
              <a:t>success</a:t>
            </a:r>
            <a:endParaRPr lang="en-US" altLang="en-US" b="0" dirty="0"/>
          </a:p>
          <a:p>
            <a:r>
              <a:rPr lang="en-US" altLang="en-US" b="0" dirty="0"/>
              <a:t>With a few exceptions, each generation thinks the following generation has had it much </a:t>
            </a:r>
            <a:r>
              <a:rPr lang="en-US" altLang="en-US" b="0" dirty="0" smtClean="0"/>
              <a:t>easier</a:t>
            </a:r>
            <a:endParaRPr lang="en-US" altLang="en-US" b="0" dirty="0"/>
          </a:p>
        </p:txBody>
      </p:sp>
      <p:sp>
        <p:nvSpPr>
          <p:cNvPr id="319492" name="Text Box 4"/>
          <p:cNvSpPr txBox="1">
            <a:spLocks noChangeArrowheads="1"/>
          </p:cNvSpPr>
          <p:nvPr/>
        </p:nvSpPr>
        <p:spPr bwMode="auto">
          <a:xfrm>
            <a:off x="54367" y="6481483"/>
            <a:ext cx="3657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0" i="1" dirty="0"/>
              <a:t>Source: Marston Communications</a:t>
            </a:r>
          </a:p>
        </p:txBody>
      </p:sp>
    </p:spTree>
    <p:extLst>
      <p:ext uri="{BB962C8B-B14F-4D97-AF65-F5344CB8AC3E}">
        <p14:creationId xmlns:p14="http://schemas.microsoft.com/office/powerpoint/2010/main" val="11942756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9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5" y="322729"/>
            <a:ext cx="7886700" cy="659161"/>
          </a:xfrm>
        </p:spPr>
        <p:txBody>
          <a:bodyPr>
            <a:normAutofit/>
          </a:bodyPr>
          <a:lstStyle/>
          <a:p>
            <a:r>
              <a:rPr lang="en-US" dirty="0" smtClean="0"/>
              <a:t>Workplace Characteristics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76500067"/>
              </p:ext>
            </p:extLst>
          </p:nvPr>
        </p:nvGraphicFramePr>
        <p:xfrm>
          <a:off x="108643" y="908327"/>
          <a:ext cx="8898196" cy="5715000"/>
        </p:xfrm>
        <a:graphic>
          <a:graphicData uri="http://schemas.openxmlformats.org/drawingml/2006/table">
            <a:tbl>
              <a:tblPr firstRow="1" bandRow="1">
                <a:tableStyleId>{5C22544A-7EE6-4342-B048-85BDC9FD1C3A}</a:tableStyleId>
              </a:tblPr>
              <a:tblGrid>
                <a:gridCol w="1034357"/>
                <a:gridCol w="1905000"/>
                <a:gridCol w="1872343"/>
                <a:gridCol w="2155371"/>
                <a:gridCol w="1931125"/>
              </a:tblGrid>
              <a:tr h="377623">
                <a:tc>
                  <a:txBody>
                    <a:bodyPr/>
                    <a:lstStyle/>
                    <a:p>
                      <a:endParaRPr lang="en-US" sz="1900" dirty="0"/>
                    </a:p>
                  </a:txBody>
                  <a:tcPr/>
                </a:tc>
                <a:tc>
                  <a:txBody>
                    <a:bodyPr/>
                    <a:lstStyle/>
                    <a:p>
                      <a:r>
                        <a:rPr lang="en-US" sz="1900" dirty="0" smtClean="0"/>
                        <a:t>Traditionalists</a:t>
                      </a:r>
                      <a:endParaRPr lang="en-US" sz="1900" dirty="0"/>
                    </a:p>
                  </a:txBody>
                  <a:tcPr/>
                </a:tc>
                <a:tc>
                  <a:txBody>
                    <a:bodyPr/>
                    <a:lstStyle/>
                    <a:p>
                      <a:r>
                        <a:rPr lang="en-US" sz="1900" dirty="0" smtClean="0"/>
                        <a:t>Baby Boomers</a:t>
                      </a:r>
                      <a:endParaRPr lang="en-US" sz="1900" dirty="0"/>
                    </a:p>
                  </a:txBody>
                  <a:tcPr/>
                </a:tc>
                <a:tc>
                  <a:txBody>
                    <a:bodyPr/>
                    <a:lstStyle/>
                    <a:p>
                      <a:r>
                        <a:rPr lang="en-US" sz="1900" dirty="0" smtClean="0"/>
                        <a:t>Generation</a:t>
                      </a:r>
                      <a:r>
                        <a:rPr lang="en-US" sz="1900" baseline="0" dirty="0" smtClean="0"/>
                        <a:t> X</a:t>
                      </a:r>
                      <a:endParaRPr lang="en-US" sz="1900" dirty="0"/>
                    </a:p>
                  </a:txBody>
                  <a:tcPr/>
                </a:tc>
                <a:tc>
                  <a:txBody>
                    <a:bodyPr/>
                    <a:lstStyle/>
                    <a:p>
                      <a:r>
                        <a:rPr lang="en-US" sz="1900" dirty="0" smtClean="0"/>
                        <a:t>Millennials</a:t>
                      </a:r>
                      <a:endParaRPr lang="en-US" sz="1900" dirty="0"/>
                    </a:p>
                  </a:txBody>
                  <a:tcPr/>
                </a:tc>
              </a:tr>
              <a:tr h="1554480">
                <a:tc>
                  <a:txBody>
                    <a:bodyPr/>
                    <a:lstStyle/>
                    <a:p>
                      <a:r>
                        <a:rPr lang="en-US" sz="1600" b="1" dirty="0" smtClean="0"/>
                        <a:t>Work Ethic &amp; Values</a:t>
                      </a:r>
                      <a:endParaRPr lang="en-US" sz="1600" b="1" dirty="0"/>
                    </a:p>
                  </a:txBody>
                  <a:tcPr/>
                </a:tc>
                <a:tc>
                  <a:txBody>
                    <a:bodyPr/>
                    <a:lstStyle/>
                    <a:p>
                      <a:r>
                        <a:rPr lang="en-US" sz="1600" dirty="0" smtClean="0"/>
                        <a:t>Hard Work</a:t>
                      </a:r>
                    </a:p>
                    <a:p>
                      <a:r>
                        <a:rPr lang="en-US" sz="1600" dirty="0" smtClean="0"/>
                        <a:t>Respect Authority</a:t>
                      </a:r>
                    </a:p>
                    <a:p>
                      <a:r>
                        <a:rPr lang="en-US" sz="1600" dirty="0" smtClean="0"/>
                        <a:t>Sacrifice</a:t>
                      </a:r>
                    </a:p>
                    <a:p>
                      <a:r>
                        <a:rPr lang="en-US" sz="1600" dirty="0" smtClean="0"/>
                        <a:t>Duty before fun</a:t>
                      </a:r>
                    </a:p>
                    <a:p>
                      <a:r>
                        <a:rPr lang="en-US" sz="1600" dirty="0" smtClean="0"/>
                        <a:t>Adhere to rules</a:t>
                      </a:r>
                      <a:endParaRPr lang="en-US" sz="1600" dirty="0"/>
                    </a:p>
                  </a:txBody>
                  <a:tcPr/>
                </a:tc>
                <a:tc>
                  <a:txBody>
                    <a:bodyPr/>
                    <a:lstStyle/>
                    <a:p>
                      <a:r>
                        <a:rPr lang="en-US" sz="1600" dirty="0" smtClean="0"/>
                        <a:t>Workaholics</a:t>
                      </a:r>
                    </a:p>
                    <a:p>
                      <a:r>
                        <a:rPr lang="en-US" sz="1600" dirty="0" smtClean="0"/>
                        <a:t>Work efficiently</a:t>
                      </a:r>
                    </a:p>
                    <a:p>
                      <a:r>
                        <a:rPr lang="en-US" sz="1600" dirty="0" smtClean="0"/>
                        <a:t>Crusading causes</a:t>
                      </a:r>
                    </a:p>
                    <a:p>
                      <a:r>
                        <a:rPr lang="en-US" sz="1600" dirty="0" smtClean="0"/>
                        <a:t>Personal</a:t>
                      </a:r>
                      <a:r>
                        <a:rPr lang="en-US" sz="1600" baseline="0" dirty="0" smtClean="0"/>
                        <a:t> fulfillment</a:t>
                      </a:r>
                    </a:p>
                    <a:p>
                      <a:r>
                        <a:rPr lang="en-US" sz="1600" baseline="0" dirty="0" smtClean="0"/>
                        <a:t>Desire quality</a:t>
                      </a:r>
                    </a:p>
                    <a:p>
                      <a:r>
                        <a:rPr lang="en-US" sz="1600" baseline="0" dirty="0" smtClean="0"/>
                        <a:t>Question authority</a:t>
                      </a:r>
                      <a:endParaRPr lang="en-US" sz="1600" dirty="0"/>
                    </a:p>
                  </a:txBody>
                  <a:tcPr/>
                </a:tc>
                <a:tc>
                  <a:txBody>
                    <a:bodyPr/>
                    <a:lstStyle/>
                    <a:p>
                      <a:r>
                        <a:rPr lang="en-US" sz="1600" dirty="0" smtClean="0"/>
                        <a:t>Eliminate</a:t>
                      </a:r>
                      <a:r>
                        <a:rPr lang="en-US" sz="1600" baseline="0" dirty="0" smtClean="0"/>
                        <a:t> the task</a:t>
                      </a:r>
                    </a:p>
                    <a:p>
                      <a:r>
                        <a:rPr lang="en-US" sz="1600" baseline="0" dirty="0" smtClean="0"/>
                        <a:t>Self reliance</a:t>
                      </a:r>
                    </a:p>
                    <a:p>
                      <a:r>
                        <a:rPr lang="en-US" sz="1600" baseline="0" dirty="0" smtClean="0"/>
                        <a:t>Want structure and direction</a:t>
                      </a:r>
                    </a:p>
                    <a:p>
                      <a:r>
                        <a:rPr lang="en-US" sz="1600" baseline="0" dirty="0" smtClean="0"/>
                        <a:t>Skeptical</a:t>
                      </a:r>
                      <a:endParaRPr lang="en-US" sz="1600" dirty="0"/>
                    </a:p>
                  </a:txBody>
                  <a:tcPr/>
                </a:tc>
                <a:tc>
                  <a:txBody>
                    <a:bodyPr/>
                    <a:lstStyle/>
                    <a:p>
                      <a:r>
                        <a:rPr lang="en-US" sz="1600" dirty="0" smtClean="0"/>
                        <a:t>What’s next</a:t>
                      </a:r>
                    </a:p>
                    <a:p>
                      <a:r>
                        <a:rPr lang="en-US" sz="1600" dirty="0" smtClean="0"/>
                        <a:t>Multi</a:t>
                      </a:r>
                      <a:r>
                        <a:rPr lang="en-US" sz="1600" baseline="0" dirty="0" smtClean="0"/>
                        <a:t> tasking</a:t>
                      </a:r>
                    </a:p>
                    <a:p>
                      <a:r>
                        <a:rPr lang="en-US" sz="1600" baseline="0" dirty="0" smtClean="0"/>
                        <a:t>Tenacity</a:t>
                      </a:r>
                    </a:p>
                    <a:p>
                      <a:r>
                        <a:rPr lang="en-US" sz="1600" baseline="0" dirty="0" smtClean="0"/>
                        <a:t>Entrepreneurial</a:t>
                      </a:r>
                    </a:p>
                    <a:p>
                      <a:r>
                        <a:rPr lang="en-US" sz="1600" baseline="0" dirty="0" smtClean="0"/>
                        <a:t>Tolerant</a:t>
                      </a:r>
                    </a:p>
                    <a:p>
                      <a:r>
                        <a:rPr lang="en-US" sz="1600" baseline="0" dirty="0" smtClean="0"/>
                        <a:t>Goal-oriented</a:t>
                      </a:r>
                      <a:endParaRPr lang="en-US" sz="1600" dirty="0"/>
                    </a:p>
                  </a:txBody>
                  <a:tcPr/>
                </a:tc>
              </a:tr>
              <a:tr h="822960">
                <a:tc>
                  <a:txBody>
                    <a:bodyPr/>
                    <a:lstStyle/>
                    <a:p>
                      <a:r>
                        <a:rPr lang="en-US" sz="1600" b="1" dirty="0" smtClean="0"/>
                        <a:t>Attitude</a:t>
                      </a:r>
                      <a:endParaRPr lang="en-US" sz="1600" b="1" dirty="0"/>
                    </a:p>
                  </a:txBody>
                  <a:tcPr/>
                </a:tc>
                <a:tc>
                  <a:txBody>
                    <a:bodyPr/>
                    <a:lstStyle/>
                    <a:p>
                      <a:r>
                        <a:rPr lang="en-US" sz="1600" dirty="0" smtClean="0"/>
                        <a:t>Accepting &amp; trusting of authority</a:t>
                      </a:r>
                      <a:r>
                        <a:rPr lang="en-US" sz="1600" baseline="0" dirty="0" smtClean="0"/>
                        <a:t> &amp; hierarchy</a:t>
                      </a:r>
                      <a:endParaRPr lang="en-US" sz="1600" dirty="0"/>
                    </a:p>
                  </a:txBody>
                  <a:tcPr/>
                </a:tc>
                <a:tc>
                  <a:txBody>
                    <a:bodyPr/>
                    <a:lstStyle/>
                    <a:p>
                      <a:r>
                        <a:rPr lang="en-US" sz="1600" dirty="0" smtClean="0"/>
                        <a:t>Accept the “rules” as created by the Traditionalists</a:t>
                      </a:r>
                      <a:endParaRPr lang="en-US" sz="1600" dirty="0"/>
                    </a:p>
                  </a:txBody>
                  <a:tcPr/>
                </a:tc>
                <a:tc>
                  <a:txBody>
                    <a:bodyPr/>
                    <a:lstStyle/>
                    <a:p>
                      <a:r>
                        <a:rPr lang="en-US" sz="1600" dirty="0" smtClean="0"/>
                        <a:t>Only question authority;</a:t>
                      </a:r>
                      <a:r>
                        <a:rPr lang="en-US" sz="1600" baseline="0" dirty="0" smtClean="0"/>
                        <a:t> branded as cynics &amp; skeptics</a:t>
                      </a:r>
                      <a:endParaRPr lang="en-US" sz="1600" dirty="0"/>
                    </a:p>
                  </a:txBody>
                  <a:tcPr/>
                </a:tc>
                <a:tc>
                  <a:txBody>
                    <a:bodyPr/>
                    <a:lstStyle/>
                    <a:p>
                      <a:r>
                        <a:rPr lang="en-US" sz="1600" dirty="0" smtClean="0"/>
                        <a:t>Ok with authority that earns their respect</a:t>
                      </a:r>
                      <a:endParaRPr lang="en-US" sz="1600" dirty="0"/>
                    </a:p>
                  </a:txBody>
                  <a:tcPr/>
                </a:tc>
              </a:tr>
              <a:tr h="822960">
                <a:tc>
                  <a:txBody>
                    <a:bodyPr/>
                    <a:lstStyle/>
                    <a:p>
                      <a:r>
                        <a:rPr lang="en-US" sz="1600" b="1" dirty="0" smtClean="0"/>
                        <a:t>Time</a:t>
                      </a:r>
                      <a:endParaRPr lang="en-US" sz="1600" b="1" dirty="0"/>
                    </a:p>
                  </a:txBody>
                  <a:tcPr/>
                </a:tc>
                <a:tc>
                  <a:txBody>
                    <a:bodyPr/>
                    <a:lstStyle/>
                    <a:p>
                      <a:r>
                        <a:rPr lang="en-US" sz="1600" dirty="0" smtClean="0"/>
                        <a:t>A currency to be invested</a:t>
                      </a:r>
                      <a:r>
                        <a:rPr lang="en-US" sz="1600" baseline="0" dirty="0" smtClean="0"/>
                        <a:t> in their future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 currency to be invested</a:t>
                      </a:r>
                      <a:r>
                        <a:rPr lang="en-US" sz="1600" baseline="0" dirty="0" smtClean="0"/>
                        <a:t> in their future</a:t>
                      </a:r>
                      <a:endParaRPr lang="en-US" sz="1600" dirty="0" smtClean="0"/>
                    </a:p>
                    <a:p>
                      <a:endParaRPr lang="en-US" sz="1600" dirty="0"/>
                    </a:p>
                  </a:txBody>
                  <a:tcPr/>
                </a:tc>
                <a:tc>
                  <a:txBody>
                    <a:bodyPr/>
                    <a:lstStyle/>
                    <a:p>
                      <a:r>
                        <a:rPr lang="en-US" sz="1600" dirty="0" smtClean="0"/>
                        <a:t>A currency they are reluctant to give away</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 currency they are reluctant to give away</a:t>
                      </a:r>
                      <a:endParaRPr lang="en-US" sz="1600" dirty="0"/>
                    </a:p>
                  </a:txBody>
                  <a:tcPr/>
                </a:tc>
              </a:tr>
              <a:tr h="822960">
                <a:tc>
                  <a:txBody>
                    <a:bodyPr/>
                    <a:lstStyle/>
                    <a:p>
                      <a:r>
                        <a:rPr lang="en-US" sz="1600" b="1" dirty="0" smtClean="0"/>
                        <a:t>Work Ethic</a:t>
                      </a:r>
                      <a:endParaRPr lang="en-US" sz="1600" b="1" dirty="0"/>
                    </a:p>
                  </a:txBody>
                  <a:tcPr/>
                </a:tc>
                <a:tc>
                  <a:txBody>
                    <a:bodyPr/>
                    <a:lstStyle/>
                    <a:p>
                      <a:r>
                        <a:rPr lang="en-US" sz="1600" dirty="0" smtClean="0"/>
                        <a:t>Defined by punch clock</a:t>
                      </a:r>
                      <a:endParaRPr lang="en-US" sz="1600" dirty="0"/>
                    </a:p>
                  </a:txBody>
                  <a:tcPr/>
                </a:tc>
                <a:tc>
                  <a:txBody>
                    <a:bodyPr/>
                    <a:lstStyle/>
                    <a:p>
                      <a:r>
                        <a:rPr lang="en-US" sz="1600" dirty="0" smtClean="0"/>
                        <a:t>Visibility is they key</a:t>
                      </a:r>
                      <a:endParaRPr lang="en-US" sz="1600" dirty="0"/>
                    </a:p>
                  </a:txBody>
                  <a:tcPr/>
                </a:tc>
                <a:tc>
                  <a:txBody>
                    <a:bodyPr/>
                    <a:lstStyle/>
                    <a:p>
                      <a:r>
                        <a:rPr lang="en-US" altLang="en-US" sz="1600" dirty="0" smtClean="0"/>
                        <a:t>“What does it matter when I work, as long as I get the job done?”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“It is five o’clock – I have another life to get to.”</a:t>
                      </a:r>
                      <a:endParaRPr lang="en-US" sz="1600" dirty="0"/>
                    </a:p>
                  </a:txBody>
                  <a:tcPr/>
                </a:tc>
              </a:tr>
              <a:tr h="908660">
                <a:tc>
                  <a:txBody>
                    <a:bodyPr/>
                    <a:lstStyle/>
                    <a:p>
                      <a:r>
                        <a:rPr lang="en-US" sz="1600" b="1" dirty="0" smtClean="0"/>
                        <a:t>Feedback &amp;</a:t>
                      </a:r>
                      <a:r>
                        <a:rPr lang="en-US" sz="1600" b="1" baseline="0" dirty="0" smtClean="0"/>
                        <a:t> Rewards</a:t>
                      </a:r>
                      <a:endParaRPr lang="en-US" sz="1600" b="1" dirty="0"/>
                    </a:p>
                  </a:txBody>
                  <a:tcPr/>
                </a:tc>
                <a:tc>
                  <a:txBody>
                    <a:bodyPr/>
                    <a:lstStyle/>
                    <a:p>
                      <a:r>
                        <a:rPr lang="en-US" sz="1600" dirty="0" smtClean="0"/>
                        <a:t>No news is good news</a:t>
                      </a:r>
                    </a:p>
                    <a:p>
                      <a:r>
                        <a:rPr lang="en-US" sz="1600" dirty="0" smtClean="0"/>
                        <a:t>Satisfaction in a job</a:t>
                      </a:r>
                      <a:r>
                        <a:rPr lang="en-US" sz="1600" baseline="0" dirty="0" smtClean="0"/>
                        <a:t> well done</a:t>
                      </a:r>
                      <a:endParaRPr lang="en-US" sz="1600" dirty="0"/>
                    </a:p>
                  </a:txBody>
                  <a:tcPr/>
                </a:tc>
                <a:tc>
                  <a:txBody>
                    <a:bodyPr/>
                    <a:lstStyle/>
                    <a:p>
                      <a:r>
                        <a:rPr lang="en-US" sz="1600" dirty="0" smtClean="0"/>
                        <a:t>Don’t appreciate</a:t>
                      </a:r>
                      <a:r>
                        <a:rPr lang="en-US" sz="1600" baseline="0" dirty="0" smtClean="0"/>
                        <a:t> it</a:t>
                      </a:r>
                    </a:p>
                    <a:p>
                      <a:r>
                        <a:rPr lang="en-US" sz="1600" baseline="0" dirty="0" smtClean="0"/>
                        <a:t>Money</a:t>
                      </a:r>
                    </a:p>
                    <a:p>
                      <a:r>
                        <a:rPr lang="en-US" sz="1600" baseline="0" dirty="0" smtClean="0"/>
                        <a:t>Title recognition</a:t>
                      </a:r>
                      <a:endParaRPr lang="en-US" sz="1600" dirty="0"/>
                    </a:p>
                  </a:txBody>
                  <a:tcPr/>
                </a:tc>
                <a:tc>
                  <a:txBody>
                    <a:bodyPr/>
                    <a:lstStyle/>
                    <a:p>
                      <a:r>
                        <a:rPr lang="en-US" sz="1600" dirty="0" smtClean="0"/>
                        <a:t>Sorry to interrupt, but how am I doing?</a:t>
                      </a:r>
                    </a:p>
                    <a:p>
                      <a:r>
                        <a:rPr lang="en-US" sz="1600" dirty="0" smtClean="0"/>
                        <a:t>Freedom is the best reward</a:t>
                      </a:r>
                      <a:endParaRPr lang="en-US" sz="1600" dirty="0"/>
                    </a:p>
                  </a:txBody>
                  <a:tcPr/>
                </a:tc>
                <a:tc>
                  <a:txBody>
                    <a:bodyPr/>
                    <a:lstStyle/>
                    <a:p>
                      <a:r>
                        <a:rPr lang="en-US" sz="1600" dirty="0" smtClean="0"/>
                        <a:t>Whenever I want it, at the push of a button</a:t>
                      </a:r>
                    </a:p>
                    <a:p>
                      <a:r>
                        <a:rPr lang="en-US" sz="1600" dirty="0" smtClean="0"/>
                        <a:t>Meaningful work</a:t>
                      </a:r>
                      <a:endParaRPr lang="en-US" sz="1600" dirty="0"/>
                    </a:p>
                  </a:txBody>
                  <a:tcPr/>
                </a:tc>
              </a:tr>
            </a:tbl>
          </a:graphicData>
        </a:graphic>
      </p:graphicFrame>
      <p:sp>
        <p:nvSpPr>
          <p:cNvPr id="5" name="Text Box 4"/>
          <p:cNvSpPr txBox="1">
            <a:spLocks noChangeArrowheads="1"/>
          </p:cNvSpPr>
          <p:nvPr/>
        </p:nvSpPr>
        <p:spPr bwMode="auto">
          <a:xfrm>
            <a:off x="63855" y="6594841"/>
            <a:ext cx="4343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0" i="1" dirty="0"/>
              <a:t>Source: </a:t>
            </a:r>
            <a:r>
              <a:rPr lang="en-US" altLang="en-US" sz="1200" b="0" i="1" dirty="0" smtClean="0"/>
              <a:t>FDU Magazine Online, in part</a:t>
            </a:r>
            <a:endParaRPr lang="en-US" altLang="en-US" sz="1200" b="0" i="1" dirty="0"/>
          </a:p>
        </p:txBody>
      </p:sp>
    </p:spTree>
    <p:extLst>
      <p:ext uri="{BB962C8B-B14F-4D97-AF65-F5344CB8AC3E}">
        <p14:creationId xmlns:p14="http://schemas.microsoft.com/office/powerpoint/2010/main" val="236802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4800" y="412380"/>
            <a:ext cx="8633012" cy="1143000"/>
          </a:xfrm>
        </p:spPr>
        <p:txBody>
          <a:bodyPr>
            <a:normAutofit/>
          </a:bodyPr>
          <a:lstStyle/>
          <a:p>
            <a:r>
              <a:rPr lang="en-US" altLang="en-US" dirty="0" smtClean="0"/>
              <a:t>Managing </a:t>
            </a:r>
            <a:r>
              <a:rPr lang="en-US" altLang="en-US" dirty="0"/>
              <a:t>Boomers </a:t>
            </a:r>
            <a:r>
              <a:rPr lang="en-US" altLang="en-US" dirty="0" smtClean="0"/>
              <a:t>and Traditionalists</a:t>
            </a:r>
            <a:endParaRPr lang="en-US" altLang="en-US" dirty="0"/>
          </a:p>
        </p:txBody>
      </p:sp>
      <p:sp>
        <p:nvSpPr>
          <p:cNvPr id="56323" name="Rectangle 3"/>
          <p:cNvSpPr>
            <a:spLocks noGrp="1" noChangeArrowheads="1"/>
          </p:cNvSpPr>
          <p:nvPr>
            <p:ph type="body" idx="1"/>
          </p:nvPr>
        </p:nvSpPr>
        <p:spPr>
          <a:xfrm>
            <a:off x="560439" y="1905000"/>
            <a:ext cx="7875638" cy="4343400"/>
          </a:xfrm>
        </p:spPr>
        <p:txBody>
          <a:bodyPr>
            <a:normAutofit/>
          </a:bodyPr>
          <a:lstStyle/>
          <a:p>
            <a:pPr>
              <a:lnSpc>
                <a:spcPct val="80000"/>
              </a:lnSpc>
            </a:pPr>
            <a:r>
              <a:rPr lang="en-US" altLang="en-US" b="0" dirty="0" smtClean="0"/>
              <a:t>“I </a:t>
            </a:r>
            <a:r>
              <a:rPr lang="en-US" altLang="en-US" b="0" dirty="0"/>
              <a:t>really appreciate how hard you work and amount of time you put in here.  We’re lucky to have </a:t>
            </a:r>
            <a:r>
              <a:rPr lang="en-US" altLang="en-US" b="0" dirty="0" smtClean="0"/>
              <a:t>you.”</a:t>
            </a:r>
          </a:p>
          <a:p>
            <a:pPr>
              <a:lnSpc>
                <a:spcPct val="80000"/>
              </a:lnSpc>
            </a:pPr>
            <a:endParaRPr lang="en-US" altLang="en-US" b="0" dirty="0" smtClean="0"/>
          </a:p>
          <a:p>
            <a:pPr>
              <a:lnSpc>
                <a:spcPct val="80000"/>
              </a:lnSpc>
            </a:pPr>
            <a:r>
              <a:rPr lang="en-US" altLang="en-US" b="0" dirty="0" smtClean="0"/>
              <a:t>“What </a:t>
            </a:r>
            <a:r>
              <a:rPr lang="en-US" altLang="en-US" b="0" dirty="0"/>
              <a:t>can we do to make you even more effective at your work</a:t>
            </a:r>
            <a:r>
              <a:rPr lang="en-US" altLang="en-US" b="0" dirty="0" smtClean="0"/>
              <a:t>?”</a:t>
            </a:r>
            <a:endParaRPr lang="en-US" altLang="en-US" b="0" dirty="0"/>
          </a:p>
          <a:p>
            <a:pPr>
              <a:lnSpc>
                <a:spcPct val="80000"/>
              </a:lnSpc>
            </a:pPr>
            <a:endParaRPr lang="en-US" altLang="en-US" b="0" dirty="0" smtClean="0"/>
          </a:p>
          <a:p>
            <a:pPr>
              <a:lnSpc>
                <a:spcPct val="80000"/>
              </a:lnSpc>
            </a:pPr>
            <a:r>
              <a:rPr lang="en-US" altLang="en-US" b="0" dirty="0" smtClean="0"/>
              <a:t>Give </a:t>
            </a:r>
            <a:r>
              <a:rPr lang="en-US" altLang="en-US" b="0" dirty="0"/>
              <a:t>them another Certificate of </a:t>
            </a:r>
            <a:r>
              <a:rPr lang="en-US" altLang="en-US" b="0" dirty="0" smtClean="0"/>
              <a:t>Achievement</a:t>
            </a:r>
            <a:endParaRPr lang="en-US" altLang="en-US" b="0" dirty="0"/>
          </a:p>
        </p:txBody>
      </p:sp>
    </p:spTree>
    <p:extLst>
      <p:ext uri="{BB962C8B-B14F-4D97-AF65-F5344CB8AC3E}">
        <p14:creationId xmlns:p14="http://schemas.microsoft.com/office/powerpoint/2010/main" val="428851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4800" y="304800"/>
            <a:ext cx="8305800" cy="1143000"/>
          </a:xfrm>
        </p:spPr>
        <p:txBody>
          <a:bodyPr>
            <a:normAutofit/>
          </a:bodyPr>
          <a:lstStyle/>
          <a:p>
            <a:r>
              <a:rPr lang="en-US" altLang="en-US" dirty="0" smtClean="0"/>
              <a:t>Managing </a:t>
            </a:r>
            <a:r>
              <a:rPr lang="en-US" altLang="en-US" dirty="0" err="1"/>
              <a:t>X’ers</a:t>
            </a:r>
            <a:r>
              <a:rPr lang="en-US" altLang="en-US" dirty="0"/>
              <a:t> and </a:t>
            </a:r>
            <a:r>
              <a:rPr lang="en-US" altLang="en-US" dirty="0" smtClean="0"/>
              <a:t>Millennials</a:t>
            </a:r>
            <a:endParaRPr lang="en-US" altLang="en-US" dirty="0"/>
          </a:p>
        </p:txBody>
      </p:sp>
      <p:sp>
        <p:nvSpPr>
          <p:cNvPr id="55299" name="Rectangle 3"/>
          <p:cNvSpPr>
            <a:spLocks noGrp="1" noChangeArrowheads="1"/>
          </p:cNvSpPr>
          <p:nvPr>
            <p:ph type="body" idx="1"/>
          </p:nvPr>
        </p:nvSpPr>
        <p:spPr>
          <a:xfrm>
            <a:off x="152400" y="1752600"/>
            <a:ext cx="8839200" cy="4343400"/>
          </a:xfrm>
        </p:spPr>
        <p:txBody>
          <a:bodyPr>
            <a:normAutofit/>
          </a:bodyPr>
          <a:lstStyle/>
          <a:p>
            <a:r>
              <a:rPr lang="en-US" altLang="en-US" b="0" dirty="0" smtClean="0"/>
              <a:t>“I </a:t>
            </a:r>
            <a:r>
              <a:rPr lang="en-US" altLang="en-US" b="0" dirty="0"/>
              <a:t>know this work isn’t your life and it shouldn’t be.  But while you’re here let’s agree to some things that you’ll be accountable for that will benefit you, me, and our customers</a:t>
            </a:r>
            <a:r>
              <a:rPr lang="en-US" altLang="en-US" b="0" dirty="0" smtClean="0"/>
              <a:t>.”</a:t>
            </a:r>
            <a:endParaRPr lang="en-US" altLang="en-US" b="0" dirty="0"/>
          </a:p>
          <a:p>
            <a:endParaRPr lang="en-US" altLang="en-US" b="0" dirty="0"/>
          </a:p>
          <a:p>
            <a:r>
              <a:rPr lang="en-US" altLang="en-US" b="0" dirty="0" smtClean="0"/>
              <a:t>“Wow</a:t>
            </a:r>
            <a:r>
              <a:rPr lang="en-US" altLang="en-US" b="0" dirty="0"/>
              <a:t>.  You’ve really worked hard today.  Why don’t you take off early today or plan on coming in a little late tomorrow</a:t>
            </a:r>
            <a:r>
              <a:rPr lang="en-US" altLang="en-US" b="0" dirty="0" smtClean="0"/>
              <a:t>.”</a:t>
            </a:r>
            <a:endParaRPr lang="en-US" altLang="en-US" b="0" dirty="0"/>
          </a:p>
        </p:txBody>
      </p:sp>
    </p:spTree>
    <p:extLst>
      <p:ext uri="{BB962C8B-B14F-4D97-AF65-F5344CB8AC3E}">
        <p14:creationId xmlns:p14="http://schemas.microsoft.com/office/powerpoint/2010/main" val="92168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4800" y="304800"/>
            <a:ext cx="8305800" cy="1143000"/>
          </a:xfrm>
        </p:spPr>
        <p:txBody>
          <a:bodyPr>
            <a:normAutofit/>
          </a:bodyPr>
          <a:lstStyle/>
          <a:p>
            <a:r>
              <a:rPr lang="en-US" altLang="en-US" dirty="0" smtClean="0"/>
              <a:t>Managing Z’s</a:t>
            </a:r>
            <a:endParaRPr lang="en-US" altLang="en-US" dirty="0"/>
          </a:p>
        </p:txBody>
      </p:sp>
      <p:sp>
        <p:nvSpPr>
          <p:cNvPr id="55299" name="Rectangle 3"/>
          <p:cNvSpPr>
            <a:spLocks noGrp="1" noChangeArrowheads="1"/>
          </p:cNvSpPr>
          <p:nvPr>
            <p:ph type="body" idx="1"/>
          </p:nvPr>
        </p:nvSpPr>
        <p:spPr>
          <a:xfrm>
            <a:off x="152400" y="1752600"/>
            <a:ext cx="8839200" cy="4343400"/>
          </a:xfrm>
        </p:spPr>
        <p:txBody>
          <a:bodyPr>
            <a:normAutofit/>
          </a:bodyPr>
          <a:lstStyle/>
          <a:p>
            <a:r>
              <a:rPr lang="en-US" altLang="en-US" b="0" dirty="0" smtClean="0"/>
              <a:t>“We have all the best technology here AND I’d also like to get to know you and build a personal relationship with you.”</a:t>
            </a:r>
          </a:p>
          <a:p>
            <a:pPr marL="0" indent="0">
              <a:buNone/>
            </a:pPr>
            <a:endParaRPr lang="en-US" altLang="en-US" b="0" dirty="0"/>
          </a:p>
          <a:p>
            <a:r>
              <a:rPr lang="en-US" b="0" dirty="0" smtClean="0"/>
              <a:t>“You can be secure </a:t>
            </a:r>
            <a:r>
              <a:rPr lang="en-US" b="0" i="1" dirty="0" smtClean="0"/>
              <a:t>and </a:t>
            </a:r>
            <a:r>
              <a:rPr lang="en-US" b="0" dirty="0" smtClean="0"/>
              <a:t>design your dream job here.”</a:t>
            </a:r>
            <a:endParaRPr lang="en-US" altLang="en-US" b="0" dirty="0"/>
          </a:p>
        </p:txBody>
      </p:sp>
    </p:spTree>
    <p:extLst>
      <p:ext uri="{BB962C8B-B14F-4D97-AF65-F5344CB8AC3E}">
        <p14:creationId xmlns:p14="http://schemas.microsoft.com/office/powerpoint/2010/main" val="3216089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45" y="448235"/>
            <a:ext cx="7886700" cy="664287"/>
          </a:xfrm>
        </p:spPr>
        <p:txBody>
          <a:bodyPr>
            <a:normAutofit/>
          </a:bodyPr>
          <a:lstStyle/>
          <a:p>
            <a:r>
              <a:rPr lang="en-US" dirty="0" smtClean="0"/>
              <a:t>Workplace Communications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28469549"/>
              </p:ext>
            </p:extLst>
          </p:nvPr>
        </p:nvGraphicFramePr>
        <p:xfrm>
          <a:off x="108643" y="1079041"/>
          <a:ext cx="8898196" cy="5238926"/>
        </p:xfrm>
        <a:graphic>
          <a:graphicData uri="http://schemas.openxmlformats.org/drawingml/2006/table">
            <a:tbl>
              <a:tblPr firstRow="1" bandRow="1">
                <a:tableStyleId>{5C22544A-7EE6-4342-B048-85BDC9FD1C3A}</a:tableStyleId>
              </a:tblPr>
              <a:tblGrid>
                <a:gridCol w="1295614"/>
                <a:gridCol w="1905000"/>
                <a:gridCol w="1861457"/>
                <a:gridCol w="1894115"/>
                <a:gridCol w="1942010"/>
              </a:tblGrid>
              <a:tr h="380164">
                <a:tc>
                  <a:txBody>
                    <a:bodyPr/>
                    <a:lstStyle/>
                    <a:p>
                      <a:endParaRPr lang="en-US" sz="1900" dirty="0"/>
                    </a:p>
                  </a:txBody>
                  <a:tcPr/>
                </a:tc>
                <a:tc>
                  <a:txBody>
                    <a:bodyPr/>
                    <a:lstStyle/>
                    <a:p>
                      <a:r>
                        <a:rPr lang="en-US" sz="1900" dirty="0" smtClean="0"/>
                        <a:t>Traditionalists</a:t>
                      </a:r>
                      <a:endParaRPr lang="en-US" sz="1900" dirty="0"/>
                    </a:p>
                  </a:txBody>
                  <a:tcPr/>
                </a:tc>
                <a:tc>
                  <a:txBody>
                    <a:bodyPr/>
                    <a:lstStyle/>
                    <a:p>
                      <a:r>
                        <a:rPr lang="en-US" sz="1900" dirty="0" smtClean="0"/>
                        <a:t>Baby Boomers</a:t>
                      </a:r>
                      <a:endParaRPr lang="en-US" sz="1900" dirty="0"/>
                    </a:p>
                  </a:txBody>
                  <a:tcPr/>
                </a:tc>
                <a:tc>
                  <a:txBody>
                    <a:bodyPr/>
                    <a:lstStyle/>
                    <a:p>
                      <a:r>
                        <a:rPr lang="en-US" sz="1900" dirty="0" smtClean="0"/>
                        <a:t>Generation</a:t>
                      </a:r>
                      <a:r>
                        <a:rPr lang="en-US" sz="1900" baseline="0" dirty="0" smtClean="0"/>
                        <a:t> X</a:t>
                      </a:r>
                      <a:endParaRPr lang="en-US" sz="1900" dirty="0"/>
                    </a:p>
                  </a:txBody>
                  <a:tcPr/>
                </a:tc>
                <a:tc>
                  <a:txBody>
                    <a:bodyPr/>
                    <a:lstStyle/>
                    <a:p>
                      <a:r>
                        <a:rPr lang="en-US" sz="1900" dirty="0" smtClean="0"/>
                        <a:t>Millennials</a:t>
                      </a:r>
                      <a:endParaRPr lang="en-US" sz="1900" dirty="0"/>
                    </a:p>
                  </a:txBody>
                  <a:tcPr/>
                </a:tc>
              </a:tr>
              <a:tr h="643615">
                <a:tc>
                  <a:txBody>
                    <a:bodyPr/>
                    <a:lstStyle/>
                    <a:p>
                      <a:r>
                        <a:rPr lang="en-US" sz="1600" b="1" dirty="0" smtClean="0"/>
                        <a:t>Communications</a:t>
                      </a:r>
                      <a:endParaRPr lang="en-US" sz="1600" b="1" dirty="0"/>
                    </a:p>
                  </a:txBody>
                  <a:tcPr/>
                </a:tc>
                <a:tc>
                  <a:txBody>
                    <a:bodyPr/>
                    <a:lstStyle/>
                    <a:p>
                      <a:r>
                        <a:rPr lang="en-US" sz="1400" dirty="0" smtClean="0"/>
                        <a:t>Formal</a:t>
                      </a:r>
                      <a:r>
                        <a:rPr lang="en-US" sz="1400" baseline="0" dirty="0" smtClean="0"/>
                        <a:t> memo</a:t>
                      </a:r>
                      <a:endParaRPr lang="en-US" sz="1400" dirty="0"/>
                    </a:p>
                  </a:txBody>
                  <a:tcPr/>
                </a:tc>
                <a:tc>
                  <a:txBody>
                    <a:bodyPr/>
                    <a:lstStyle/>
                    <a:p>
                      <a:r>
                        <a:rPr lang="en-US" sz="1400" dirty="0" smtClean="0"/>
                        <a:t>In person</a:t>
                      </a:r>
                      <a:endParaRPr lang="en-US" sz="1400" dirty="0"/>
                    </a:p>
                  </a:txBody>
                  <a:tcPr/>
                </a:tc>
                <a:tc>
                  <a:txBody>
                    <a:bodyPr/>
                    <a:lstStyle/>
                    <a:p>
                      <a:r>
                        <a:rPr lang="en-US" sz="1400" dirty="0" smtClean="0"/>
                        <a:t>Direct </a:t>
                      </a:r>
                    </a:p>
                    <a:p>
                      <a:r>
                        <a:rPr lang="en-US" sz="1400" dirty="0" smtClean="0"/>
                        <a:t>Immediate </a:t>
                      </a:r>
                      <a:endParaRPr lang="en-US" sz="1400" dirty="0"/>
                    </a:p>
                  </a:txBody>
                  <a:tcPr/>
                </a:tc>
                <a:tc>
                  <a:txBody>
                    <a:bodyPr/>
                    <a:lstStyle/>
                    <a:p>
                      <a:r>
                        <a:rPr lang="en-US" sz="1400" dirty="0" smtClean="0"/>
                        <a:t>Email</a:t>
                      </a:r>
                    </a:p>
                    <a:p>
                      <a:r>
                        <a:rPr lang="en-US" sz="1400" dirty="0" smtClean="0"/>
                        <a:t>Voicemail</a:t>
                      </a:r>
                      <a:endParaRPr lang="en-US" sz="1400" dirty="0"/>
                    </a:p>
                  </a:txBody>
                  <a:tcPr/>
                </a:tc>
              </a:tr>
              <a:tr h="731520">
                <a:tc>
                  <a:txBody>
                    <a:bodyPr/>
                    <a:lstStyle/>
                    <a:p>
                      <a:r>
                        <a:rPr lang="en-US" sz="1600" b="1" dirty="0" smtClean="0"/>
                        <a:t>Content</a:t>
                      </a:r>
                      <a:endParaRPr lang="en-US" sz="1600" b="1" dirty="0"/>
                    </a:p>
                  </a:txBody>
                  <a:tcPr/>
                </a:tc>
                <a:tc>
                  <a:txBody>
                    <a:bodyPr/>
                    <a:lstStyle/>
                    <a:p>
                      <a:r>
                        <a:rPr lang="en-US" sz="1400" dirty="0" smtClean="0"/>
                        <a:t>Detail; prose-style writing</a:t>
                      </a:r>
                      <a:endParaRPr lang="en-US" sz="1400" dirty="0"/>
                    </a:p>
                  </a:txBody>
                  <a:tcPr/>
                </a:tc>
                <a:tc>
                  <a:txBody>
                    <a:bodyPr/>
                    <a:lstStyle/>
                    <a:p>
                      <a:r>
                        <a:rPr lang="en-US" sz="1400" dirty="0" smtClean="0"/>
                        <a:t>Chunk it down but give me everything</a:t>
                      </a:r>
                      <a:endParaRPr lang="en-US" sz="1400" dirty="0"/>
                    </a:p>
                  </a:txBody>
                  <a:tcPr/>
                </a:tc>
                <a:tc>
                  <a:txBody>
                    <a:bodyPr/>
                    <a:lstStyle/>
                    <a:p>
                      <a:r>
                        <a:rPr lang="en-US" sz="1400" dirty="0" smtClean="0"/>
                        <a:t>Get to the point – what do I need to know?</a:t>
                      </a:r>
                      <a:endParaRPr lang="en-US" sz="1400" dirty="0"/>
                    </a:p>
                  </a:txBody>
                  <a:tcPr/>
                </a:tc>
                <a:tc>
                  <a:txBody>
                    <a:bodyPr/>
                    <a:lstStyle/>
                    <a:p>
                      <a:r>
                        <a:rPr lang="en-US" sz="1400" dirty="0" smtClean="0"/>
                        <a:t>If and when I need</a:t>
                      </a:r>
                      <a:r>
                        <a:rPr lang="en-US" sz="1400" baseline="0" dirty="0" smtClean="0"/>
                        <a:t> it, I’ll find it online</a:t>
                      </a:r>
                      <a:endParaRPr lang="en-US" sz="1400" dirty="0"/>
                    </a:p>
                  </a:txBody>
                  <a:tcPr/>
                </a:tc>
              </a:tr>
              <a:tr h="731520">
                <a:tc>
                  <a:txBody>
                    <a:bodyPr/>
                    <a:lstStyle/>
                    <a:p>
                      <a:r>
                        <a:rPr lang="en-US" sz="1600" b="1" dirty="0" smtClean="0"/>
                        <a:t>Context</a:t>
                      </a:r>
                      <a:endParaRPr lang="en-US" sz="1600" b="1" dirty="0"/>
                    </a:p>
                  </a:txBody>
                  <a:tcPr/>
                </a:tc>
                <a:tc>
                  <a:txBody>
                    <a:bodyPr/>
                    <a:lstStyle/>
                    <a:p>
                      <a:r>
                        <a:rPr lang="en-US" sz="1400" dirty="0" smtClean="0"/>
                        <a:t>Relevance &amp; trusting of authority</a:t>
                      </a:r>
                      <a:r>
                        <a:rPr lang="en-US" sz="1400" baseline="0" dirty="0" smtClean="0"/>
                        <a:t> &amp; hierarchy</a:t>
                      </a:r>
                      <a:endParaRPr lang="en-US" sz="1400" dirty="0"/>
                    </a:p>
                  </a:txBody>
                  <a:tcPr/>
                </a:tc>
                <a:tc>
                  <a:txBody>
                    <a:bodyPr/>
                    <a:lstStyle/>
                    <a:p>
                      <a:r>
                        <a:rPr lang="en-US" sz="1400" dirty="0" smtClean="0"/>
                        <a:t>Relevance</a:t>
                      </a:r>
                      <a:r>
                        <a:rPr lang="en-US" sz="1400" baseline="0" dirty="0" smtClean="0"/>
                        <a:t> to the bottom line &amp; my rewards</a:t>
                      </a:r>
                      <a:endParaRPr lang="en-US" sz="1400" dirty="0"/>
                    </a:p>
                  </a:txBody>
                  <a:tcPr/>
                </a:tc>
                <a:tc>
                  <a:txBody>
                    <a:bodyPr/>
                    <a:lstStyle/>
                    <a:p>
                      <a:r>
                        <a:rPr lang="en-US" sz="1400" dirty="0" smtClean="0"/>
                        <a:t>Relevance to what matters</a:t>
                      </a:r>
                      <a:r>
                        <a:rPr lang="en-US" sz="1400" baseline="0" dirty="0" smtClean="0"/>
                        <a:t> to me</a:t>
                      </a:r>
                      <a:endParaRPr lang="en-US" sz="1400" dirty="0"/>
                    </a:p>
                  </a:txBody>
                  <a:tcPr/>
                </a:tc>
                <a:tc>
                  <a:txBody>
                    <a:bodyPr/>
                    <a:lstStyle/>
                    <a:p>
                      <a:r>
                        <a:rPr lang="en-US" sz="1400" dirty="0" smtClean="0"/>
                        <a:t>Relevance</a:t>
                      </a:r>
                      <a:r>
                        <a:rPr lang="en-US" sz="1400" baseline="0" dirty="0" smtClean="0"/>
                        <a:t> to now, today, and my role</a:t>
                      </a:r>
                      <a:endParaRPr lang="en-US" sz="1400" dirty="0"/>
                    </a:p>
                  </a:txBody>
                  <a:tcPr/>
                </a:tc>
              </a:tr>
              <a:tr h="643615">
                <a:tc>
                  <a:txBody>
                    <a:bodyPr/>
                    <a:lstStyle/>
                    <a:p>
                      <a:r>
                        <a:rPr lang="en-US" sz="1600" b="1" dirty="0" smtClean="0"/>
                        <a:t>Style</a:t>
                      </a:r>
                      <a:endParaRPr lang="en-US" sz="1600" b="1" dirty="0"/>
                    </a:p>
                  </a:txBody>
                  <a:tcPr/>
                </a:tc>
                <a:tc>
                  <a:txBody>
                    <a:bodyPr/>
                    <a:lstStyle/>
                    <a:p>
                      <a:r>
                        <a:rPr lang="en-US" sz="1400" dirty="0" smtClean="0"/>
                        <a:t>Formal</a:t>
                      </a:r>
                      <a:endParaRPr lang="en-US" sz="1400" dirty="0"/>
                    </a:p>
                  </a:txBody>
                  <a:tcPr/>
                </a:tc>
                <a:tc>
                  <a:txBody>
                    <a:bodyPr/>
                    <a:lstStyle/>
                    <a:p>
                      <a:r>
                        <a:rPr lang="en-US" sz="1400" dirty="0" smtClean="0"/>
                        <a:t>Semi</a:t>
                      </a:r>
                      <a:r>
                        <a:rPr lang="en-US" sz="1400" baseline="0" dirty="0" smtClean="0"/>
                        <a:t> Formal</a:t>
                      </a:r>
                      <a:endParaRPr lang="en-US" sz="1400" dirty="0"/>
                    </a:p>
                  </a:txBody>
                  <a:tcPr/>
                </a:tc>
                <a:tc>
                  <a:txBody>
                    <a:bodyPr/>
                    <a:lstStyle/>
                    <a:p>
                      <a:r>
                        <a:rPr lang="en-US" sz="1400" dirty="0" smtClean="0"/>
                        <a:t>Not so serious; irreverent</a:t>
                      </a:r>
                      <a:endParaRPr lang="en-US" sz="1400" dirty="0"/>
                    </a:p>
                  </a:txBody>
                  <a:tcPr/>
                </a:tc>
                <a:tc>
                  <a:txBody>
                    <a:bodyPr/>
                    <a:lstStyle/>
                    <a:p>
                      <a:r>
                        <a:rPr lang="en-US" sz="1400" dirty="0" smtClean="0"/>
                        <a:t>Eye-catching; fun</a:t>
                      </a:r>
                      <a:endParaRPr lang="en-US" sz="1400" dirty="0"/>
                    </a:p>
                  </a:txBody>
                  <a:tcPr/>
                </a:tc>
              </a:tr>
              <a:tr h="1158240">
                <a:tc>
                  <a:txBody>
                    <a:bodyPr/>
                    <a:lstStyle/>
                    <a:p>
                      <a:r>
                        <a:rPr lang="en-US" sz="1600" b="1" dirty="0" smtClean="0"/>
                        <a:t>Tactics</a:t>
                      </a:r>
                      <a:endParaRPr lang="en-US" sz="1600" b="1" dirty="0"/>
                    </a:p>
                  </a:txBody>
                  <a:tcPr/>
                </a:tc>
                <a:tc>
                  <a:txBody>
                    <a:bodyPr/>
                    <a:lstStyle/>
                    <a:p>
                      <a:r>
                        <a:rPr lang="en-US" sz="1400" dirty="0" smtClean="0"/>
                        <a:t>Print</a:t>
                      </a:r>
                      <a:r>
                        <a:rPr lang="en-US" sz="1400" baseline="0" dirty="0" smtClean="0"/>
                        <a:t> &amp; email; face to face dialogue or by phone; some online info &amp; interaction</a:t>
                      </a:r>
                      <a:endParaRPr lang="en-US" sz="1400" dirty="0"/>
                    </a:p>
                  </a:txBody>
                  <a:tcPr/>
                </a:tc>
                <a:tc>
                  <a:txBody>
                    <a:bodyPr/>
                    <a:lstStyle/>
                    <a:p>
                      <a:r>
                        <a:rPr lang="en-US" sz="1400" dirty="0" smtClean="0"/>
                        <a:t>Print &amp;</a:t>
                      </a:r>
                      <a:r>
                        <a:rPr lang="en-US" sz="1400" baseline="0" dirty="0" smtClean="0"/>
                        <a:t> email; face to face dialogue; online tools &amp; resources</a:t>
                      </a:r>
                      <a:endParaRPr lang="en-US" sz="1400" dirty="0"/>
                    </a:p>
                  </a:txBody>
                  <a:tcPr/>
                </a:tc>
                <a:tc>
                  <a:txBody>
                    <a:bodyPr/>
                    <a:lstStyle/>
                    <a:p>
                      <a:r>
                        <a:rPr lang="en-US" sz="1400" dirty="0" smtClean="0"/>
                        <a:t>Online; some face to face meetings (if really needed); games,</a:t>
                      </a:r>
                      <a:r>
                        <a:rPr lang="en-US" sz="1400" baseline="0" dirty="0" smtClean="0"/>
                        <a:t> technological interaction</a:t>
                      </a:r>
                      <a:endParaRPr lang="en-US" sz="1400" dirty="0"/>
                    </a:p>
                  </a:txBody>
                  <a:tcPr/>
                </a:tc>
                <a:tc>
                  <a:txBody>
                    <a:bodyPr/>
                    <a:lstStyle/>
                    <a:p>
                      <a:r>
                        <a:rPr lang="en-US" sz="1400" dirty="0" smtClean="0"/>
                        <a:t>Online; wired; seamlessly connected through technology</a:t>
                      </a:r>
                      <a:endParaRPr lang="en-US" sz="1400" dirty="0"/>
                    </a:p>
                  </a:txBody>
                  <a:tcPr/>
                </a:tc>
              </a:tr>
              <a:tr h="348484">
                <a:tc>
                  <a:txBody>
                    <a:bodyPr/>
                    <a:lstStyle/>
                    <a:p>
                      <a:r>
                        <a:rPr lang="en-US" sz="1600" b="1" dirty="0" smtClean="0"/>
                        <a:t>Frequency</a:t>
                      </a:r>
                      <a:endParaRPr lang="en-US" sz="1600" b="1" dirty="0"/>
                    </a:p>
                  </a:txBody>
                  <a:tcPr/>
                </a:tc>
                <a:tc>
                  <a:txBody>
                    <a:bodyPr/>
                    <a:lstStyle/>
                    <a:p>
                      <a:r>
                        <a:rPr lang="en-US" sz="1400" dirty="0" smtClean="0"/>
                        <a:t>In digestible amounts</a:t>
                      </a:r>
                      <a:endParaRPr lang="en-US" sz="1400" dirty="0"/>
                    </a:p>
                  </a:txBody>
                  <a:tcPr/>
                </a:tc>
                <a:tc>
                  <a:txBody>
                    <a:bodyPr/>
                    <a:lstStyle/>
                    <a:p>
                      <a:r>
                        <a:rPr lang="en-US" sz="1400" dirty="0" smtClean="0"/>
                        <a:t>As needed</a:t>
                      </a:r>
                      <a:endParaRPr lang="en-US" sz="1400" dirty="0"/>
                    </a:p>
                  </a:txBody>
                  <a:tcPr/>
                </a:tc>
                <a:tc>
                  <a:txBody>
                    <a:bodyPr/>
                    <a:lstStyle/>
                    <a:p>
                      <a:r>
                        <a:rPr lang="en-US" sz="1400" dirty="0" smtClean="0"/>
                        <a:t>Whenever</a:t>
                      </a:r>
                      <a:endParaRPr lang="en-US" sz="1400" dirty="0"/>
                    </a:p>
                  </a:txBody>
                  <a:tcPr/>
                </a:tc>
                <a:tc>
                  <a:txBody>
                    <a:bodyPr/>
                    <a:lstStyle/>
                    <a:p>
                      <a:r>
                        <a:rPr lang="en-US" sz="1400" dirty="0" smtClean="0"/>
                        <a:t>Constant</a:t>
                      </a:r>
                      <a:endParaRPr lang="en-US" sz="1400" dirty="0"/>
                    </a:p>
                  </a:txBody>
                  <a:tcPr/>
                </a:tc>
              </a:tr>
              <a:tr h="600932">
                <a:tc>
                  <a:txBody>
                    <a:bodyPr/>
                    <a:lstStyle/>
                    <a:p>
                      <a:r>
                        <a:rPr lang="en-US" sz="1600" b="1" dirty="0" smtClean="0"/>
                        <a:t>Speed</a:t>
                      </a:r>
                      <a:endParaRPr lang="en-US" sz="1600" b="1" dirty="0"/>
                    </a:p>
                  </a:txBody>
                  <a:tcPr/>
                </a:tc>
                <a:tc>
                  <a:txBody>
                    <a:bodyPr/>
                    <a:lstStyle/>
                    <a:p>
                      <a:r>
                        <a:rPr lang="en-US" sz="1400" dirty="0" smtClean="0"/>
                        <a:t>Attainable within</a:t>
                      </a:r>
                      <a:r>
                        <a:rPr lang="en-US" sz="1400" baseline="0" dirty="0" smtClean="0"/>
                        <a:t> reasonable time frame</a:t>
                      </a:r>
                      <a:endParaRPr lang="en-US" sz="1400" dirty="0"/>
                    </a:p>
                  </a:txBody>
                  <a:tcPr/>
                </a:tc>
                <a:tc>
                  <a:txBody>
                    <a:bodyPr/>
                    <a:lstStyle/>
                    <a:p>
                      <a:r>
                        <a:rPr lang="en-US" sz="1400" dirty="0" smtClean="0"/>
                        <a:t>Available; handy</a:t>
                      </a:r>
                      <a:endParaRPr lang="en-US" sz="1400" dirty="0"/>
                    </a:p>
                  </a:txBody>
                  <a:tcPr/>
                </a:tc>
                <a:tc>
                  <a:txBody>
                    <a:bodyPr/>
                    <a:lstStyle/>
                    <a:p>
                      <a:r>
                        <a:rPr lang="en-US" sz="1400" dirty="0" smtClean="0"/>
                        <a:t>Immediate; when I need it</a:t>
                      </a:r>
                      <a:endParaRPr lang="en-US" sz="1400" dirty="0"/>
                    </a:p>
                  </a:txBody>
                  <a:tcPr/>
                </a:tc>
                <a:tc>
                  <a:txBody>
                    <a:bodyPr/>
                    <a:lstStyle/>
                    <a:p>
                      <a:r>
                        <a:rPr lang="en-US" sz="1400" dirty="0" smtClean="0"/>
                        <a:t>Five minutes ago</a:t>
                      </a:r>
                      <a:endParaRPr lang="en-US" sz="1400" dirty="0"/>
                    </a:p>
                  </a:txBody>
                  <a:tcPr/>
                </a:tc>
              </a:tr>
            </a:tbl>
          </a:graphicData>
        </a:graphic>
      </p:graphicFrame>
    </p:spTree>
    <p:extLst>
      <p:ext uri="{BB962C8B-B14F-4D97-AF65-F5344CB8AC3E}">
        <p14:creationId xmlns:p14="http://schemas.microsoft.com/office/powerpoint/2010/main" val="646618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47691" y="488578"/>
            <a:ext cx="7915739" cy="757511"/>
          </a:xfrm>
        </p:spPr>
        <p:txBody>
          <a:bodyPr>
            <a:normAutofit/>
          </a:bodyPr>
          <a:lstStyle/>
          <a:p>
            <a:r>
              <a:rPr lang="en-US" altLang="en-US" dirty="0"/>
              <a:t>Working In Teams</a:t>
            </a:r>
          </a:p>
        </p:txBody>
      </p:sp>
      <p:sp>
        <p:nvSpPr>
          <p:cNvPr id="57347" name="Rectangle 3"/>
          <p:cNvSpPr>
            <a:spLocks noGrp="1" noChangeArrowheads="1"/>
          </p:cNvSpPr>
          <p:nvPr>
            <p:ph idx="1"/>
          </p:nvPr>
        </p:nvSpPr>
        <p:spPr>
          <a:xfrm>
            <a:off x="647691" y="1518295"/>
            <a:ext cx="7915739" cy="438980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ormAutofit lnSpcReduction="10000"/>
          </a:bodyPr>
          <a:lstStyle/>
          <a:p>
            <a:pPr>
              <a:lnSpc>
                <a:spcPct val="90000"/>
              </a:lnSpc>
            </a:pPr>
            <a:r>
              <a:rPr lang="en-US" altLang="en-US" b="0" dirty="0"/>
              <a:t>Matures – Produces quality.  Not in it for individual recognition.  Work is done in proximity to one another.</a:t>
            </a:r>
          </a:p>
          <a:p>
            <a:pPr>
              <a:lnSpc>
                <a:spcPct val="90000"/>
              </a:lnSpc>
            </a:pPr>
            <a:r>
              <a:rPr lang="en-US" altLang="en-US" b="0" dirty="0"/>
              <a:t>Boomers – Everyone works until all the work is finished.  Long and hard hours.  Committed to each other.</a:t>
            </a:r>
          </a:p>
          <a:p>
            <a:pPr>
              <a:lnSpc>
                <a:spcPct val="90000"/>
              </a:lnSpc>
            </a:pPr>
            <a:r>
              <a:rPr lang="en-US" altLang="en-US" b="0" dirty="0"/>
              <a:t>Gen X – Teams are not defined by proximity.  Each person has a unique role.</a:t>
            </a:r>
          </a:p>
          <a:p>
            <a:pPr>
              <a:lnSpc>
                <a:spcPct val="90000"/>
              </a:lnSpc>
            </a:pPr>
            <a:r>
              <a:rPr lang="en-US" altLang="en-US" b="0" dirty="0"/>
              <a:t>Millennial – What will I get out of this </a:t>
            </a:r>
            <a:r>
              <a:rPr lang="en-US" altLang="en-US" b="0" dirty="0" smtClean="0"/>
              <a:t>team?</a:t>
            </a:r>
          </a:p>
          <a:p>
            <a:pPr>
              <a:lnSpc>
                <a:spcPct val="90000"/>
              </a:lnSpc>
            </a:pPr>
            <a:r>
              <a:rPr lang="en-US" altLang="en-US" b="0" dirty="0" smtClean="0"/>
              <a:t>Z – Expects to play their part and </a:t>
            </a:r>
            <a:r>
              <a:rPr lang="en-US" altLang="en-US" b="0" i="1" dirty="0" smtClean="0"/>
              <a:t>work</a:t>
            </a:r>
            <a:r>
              <a:rPr lang="en-US" altLang="en-US" b="0" dirty="0" smtClean="0"/>
              <a:t> their way up.</a:t>
            </a:r>
            <a:endParaRPr lang="en-US" altLang="en-US" b="0" dirty="0"/>
          </a:p>
        </p:txBody>
      </p:sp>
    </p:spTree>
    <p:extLst>
      <p:ext uri="{BB962C8B-B14F-4D97-AF65-F5344CB8AC3E}">
        <p14:creationId xmlns:p14="http://schemas.microsoft.com/office/powerpoint/2010/main" val="108423936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1" y="470648"/>
            <a:ext cx="7915739" cy="1143000"/>
          </a:xfrm>
        </p:spPr>
        <p:txBody>
          <a:bodyPr/>
          <a:lstStyle/>
          <a:p>
            <a:r>
              <a:rPr lang="en-US" dirty="0" smtClean="0"/>
              <a:t>Disclaimers</a:t>
            </a:r>
            <a:endParaRPr lang="en-US" dirty="0"/>
          </a:p>
        </p:txBody>
      </p:sp>
      <p:sp>
        <p:nvSpPr>
          <p:cNvPr id="3" name="Content Placeholder 2"/>
          <p:cNvSpPr>
            <a:spLocks noGrp="1"/>
          </p:cNvSpPr>
          <p:nvPr>
            <p:ph idx="1"/>
          </p:nvPr>
        </p:nvSpPr>
        <p:spPr/>
        <p:txBody>
          <a:bodyPr/>
          <a:lstStyle/>
          <a:p>
            <a:r>
              <a:rPr lang="en-US" dirty="0" smtClean="0"/>
              <a:t>Trends and generalization are interesting</a:t>
            </a:r>
          </a:p>
          <a:p>
            <a:r>
              <a:rPr lang="en-US" dirty="0" smtClean="0"/>
              <a:t>Beware of defining people by their stereotypes</a:t>
            </a:r>
          </a:p>
          <a:p>
            <a:r>
              <a:rPr lang="en-US" dirty="0" smtClean="0"/>
              <a:t>The key is really thinking about where other people are coming from and what might influence their perspective (and what might influence your own)</a:t>
            </a:r>
            <a:endParaRPr lang="en-US" dirty="0"/>
          </a:p>
        </p:txBody>
      </p:sp>
    </p:spTree>
    <p:extLst>
      <p:ext uri="{BB962C8B-B14F-4D97-AF65-F5344CB8AC3E}">
        <p14:creationId xmlns:p14="http://schemas.microsoft.com/office/powerpoint/2010/main" val="3553614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1" y="479613"/>
            <a:ext cx="7915739" cy="847158"/>
          </a:xfrm>
        </p:spPr>
        <p:txBody>
          <a:bodyPr/>
          <a:lstStyle/>
          <a:p>
            <a:r>
              <a:rPr lang="en-US" dirty="0" smtClean="0"/>
              <a:t>Preparing for the New Workforce</a:t>
            </a:r>
            <a:endParaRPr lang="en-US" dirty="0"/>
          </a:p>
        </p:txBody>
      </p:sp>
      <p:sp>
        <p:nvSpPr>
          <p:cNvPr id="3" name="Content Placeholder 2"/>
          <p:cNvSpPr>
            <a:spLocks noGrp="1"/>
          </p:cNvSpPr>
          <p:nvPr>
            <p:ph idx="1"/>
          </p:nvPr>
        </p:nvSpPr>
        <p:spPr>
          <a:xfrm>
            <a:off x="628650" y="1705436"/>
            <a:ext cx="7886700" cy="4486275"/>
          </a:xfrm>
        </p:spPr>
        <p:txBody>
          <a:bodyPr>
            <a:normAutofit fontScale="92500" lnSpcReduction="20000"/>
          </a:bodyPr>
          <a:lstStyle/>
          <a:p>
            <a:r>
              <a:rPr lang="en-US" b="0" dirty="0"/>
              <a:t>Foster an appreciation for diversity in background and work </a:t>
            </a:r>
            <a:r>
              <a:rPr lang="en-US" b="0" dirty="0" smtClean="0"/>
              <a:t>styles: diverse </a:t>
            </a:r>
            <a:r>
              <a:rPr lang="en-US" b="0" dirty="0"/>
              <a:t>perspectives will create a better business and better business </a:t>
            </a:r>
            <a:r>
              <a:rPr lang="en-US" b="0" dirty="0" smtClean="0"/>
              <a:t>results</a:t>
            </a:r>
            <a:endParaRPr lang="en-US" b="0" dirty="0"/>
          </a:p>
          <a:p>
            <a:r>
              <a:rPr lang="en-US" b="0" dirty="0" smtClean="0"/>
              <a:t>Educate employees and help them understand the perspectives of others</a:t>
            </a:r>
          </a:p>
          <a:p>
            <a:r>
              <a:rPr lang="en-US" b="0" dirty="0" smtClean="0"/>
              <a:t>Facilitate cross-generational (and cross-gender) mentoring</a:t>
            </a:r>
          </a:p>
          <a:p>
            <a:r>
              <a:rPr lang="en-US" b="0" dirty="0" smtClean="0"/>
              <a:t>Offer options – training and communication in multiple formats, flexibility in work options</a:t>
            </a:r>
          </a:p>
          <a:p>
            <a:r>
              <a:rPr lang="en-US" b="0" dirty="0" smtClean="0"/>
              <a:t>Personalize experiences as much as possible</a:t>
            </a:r>
          </a:p>
          <a:p>
            <a:r>
              <a:rPr lang="en-US" b="0" dirty="0" smtClean="0"/>
              <a:t>Encourage collaboration, communication &amp; feedback</a:t>
            </a:r>
            <a:endParaRPr lang="en-US" b="0" dirty="0"/>
          </a:p>
        </p:txBody>
      </p:sp>
    </p:spTree>
    <p:extLst>
      <p:ext uri="{BB962C8B-B14F-4D97-AF65-F5344CB8AC3E}">
        <p14:creationId xmlns:p14="http://schemas.microsoft.com/office/powerpoint/2010/main" val="129540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33916" y="524438"/>
            <a:ext cx="7915739" cy="820264"/>
          </a:xfrm>
        </p:spPr>
        <p:txBody>
          <a:bodyPr>
            <a:normAutofit/>
          </a:bodyPr>
          <a:lstStyle/>
          <a:p>
            <a:r>
              <a:rPr lang="en-US" altLang="en-US" dirty="0" smtClean="0"/>
              <a:t>Definition </a:t>
            </a:r>
            <a:r>
              <a:rPr lang="en-US" altLang="en-US" dirty="0"/>
              <a:t>of a Generation</a:t>
            </a:r>
          </a:p>
        </p:txBody>
      </p:sp>
      <p:sp>
        <p:nvSpPr>
          <p:cNvPr id="17411" name="Rectangle 3"/>
          <p:cNvSpPr>
            <a:spLocks noGrp="1" noChangeArrowheads="1"/>
          </p:cNvSpPr>
          <p:nvPr>
            <p:ph idx="1"/>
          </p:nvPr>
        </p:nvSpPr>
        <p:spPr>
          <a:xfrm>
            <a:off x="647691" y="1688630"/>
            <a:ext cx="7915739" cy="4389805"/>
          </a:xfrm>
        </p:spPr>
        <p:txBody>
          <a:bodyPr>
            <a:normAutofit/>
          </a:bodyPr>
          <a:lstStyle/>
          <a:p>
            <a:r>
              <a:rPr lang="en-US" b="0" dirty="0"/>
              <a:t>Generations are comprised of people </a:t>
            </a:r>
            <a:r>
              <a:rPr lang="en-US" b="0" dirty="0" smtClean="0"/>
              <a:t>who:</a:t>
            </a:r>
          </a:p>
          <a:p>
            <a:pPr lvl="1"/>
            <a:r>
              <a:rPr lang="en-US" dirty="0" smtClean="0"/>
              <a:t>share </a:t>
            </a:r>
            <a:r>
              <a:rPr lang="en-US" dirty="0"/>
              <a:t>a similar age and life </a:t>
            </a:r>
            <a:r>
              <a:rPr lang="en-US" dirty="0" smtClean="0"/>
              <a:t>stage</a:t>
            </a:r>
          </a:p>
          <a:p>
            <a:pPr lvl="1"/>
            <a:r>
              <a:rPr lang="en-US" dirty="0" smtClean="0"/>
              <a:t>have </a:t>
            </a:r>
            <a:r>
              <a:rPr lang="en-US" dirty="0"/>
              <a:t>been shaped during their formative years by similar conditions and technologies </a:t>
            </a:r>
            <a:endParaRPr lang="en-US" dirty="0" smtClean="0"/>
          </a:p>
          <a:p>
            <a:pPr lvl="1"/>
            <a:r>
              <a:rPr lang="en-US" dirty="0" smtClean="0"/>
              <a:t>have </a:t>
            </a:r>
            <a:r>
              <a:rPr lang="en-US" dirty="0"/>
              <a:t>lived through the same events and experiences which have impacted </a:t>
            </a:r>
            <a:r>
              <a:rPr lang="en-US" dirty="0" smtClean="0"/>
              <a:t>them</a:t>
            </a:r>
            <a:endParaRPr lang="en-US" altLang="en-US" b="0" dirty="0" smtClean="0"/>
          </a:p>
          <a:p>
            <a:r>
              <a:rPr lang="en-US" altLang="en-US" b="0" dirty="0" smtClean="0"/>
              <a:t>Common </a:t>
            </a:r>
            <a:r>
              <a:rPr lang="en-US" altLang="en-US" b="0" dirty="0"/>
              <a:t>Experiences</a:t>
            </a:r>
          </a:p>
          <a:p>
            <a:r>
              <a:rPr lang="en-US" altLang="en-US" b="0" dirty="0"/>
              <a:t>Shared Values</a:t>
            </a:r>
          </a:p>
        </p:txBody>
      </p:sp>
      <p:sp>
        <p:nvSpPr>
          <p:cNvPr id="4" name="TextBox 3"/>
          <p:cNvSpPr txBox="1"/>
          <p:nvPr/>
        </p:nvSpPr>
        <p:spPr>
          <a:xfrm>
            <a:off x="127721" y="6565161"/>
            <a:ext cx="3903361" cy="276999"/>
          </a:xfrm>
          <a:prstGeom prst="rect">
            <a:avLst/>
          </a:prstGeom>
          <a:noFill/>
        </p:spPr>
        <p:txBody>
          <a:bodyPr wrap="square" rtlCol="0">
            <a:spAutoFit/>
          </a:bodyPr>
          <a:lstStyle/>
          <a:p>
            <a:r>
              <a:rPr lang="en-US" sz="1200" i="1" dirty="0" smtClean="0"/>
              <a:t>Source: </a:t>
            </a:r>
            <a:r>
              <a:rPr lang="en-US" sz="1200" i="1" dirty="0" err="1" smtClean="0"/>
              <a:t>McKrindle</a:t>
            </a:r>
            <a:endParaRPr lang="en-US" sz="1200" i="1" dirty="0"/>
          </a:p>
        </p:txBody>
      </p:sp>
    </p:spTree>
    <p:extLst>
      <p:ext uri="{BB962C8B-B14F-4D97-AF65-F5344CB8AC3E}">
        <p14:creationId xmlns:p14="http://schemas.microsoft.com/office/powerpoint/2010/main" val="104742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1" y="497543"/>
            <a:ext cx="7915739" cy="838198"/>
          </a:xfrm>
        </p:spPr>
        <p:txBody>
          <a:bodyPr/>
          <a:lstStyle/>
          <a:p>
            <a:r>
              <a:rPr lang="en-US" dirty="0" smtClean="0"/>
              <a:t>Understanding the Generations</a:t>
            </a:r>
            <a:endParaRPr lang="en-US" dirty="0"/>
          </a:p>
        </p:txBody>
      </p:sp>
      <p:sp>
        <p:nvSpPr>
          <p:cNvPr id="3" name="Content Placeholder 2"/>
          <p:cNvSpPr>
            <a:spLocks noGrp="1"/>
          </p:cNvSpPr>
          <p:nvPr>
            <p:ph idx="1"/>
          </p:nvPr>
        </p:nvSpPr>
        <p:spPr>
          <a:xfrm>
            <a:off x="647691" y="1572085"/>
            <a:ext cx="7915739" cy="4389805"/>
          </a:xfrm>
        </p:spPr>
        <p:txBody>
          <a:bodyPr>
            <a:normAutofit lnSpcReduction="10000"/>
          </a:bodyPr>
          <a:lstStyle/>
          <a:p>
            <a:r>
              <a:rPr lang="en-US" dirty="0" smtClean="0"/>
              <a:t>What influenced their perspective?</a:t>
            </a:r>
          </a:p>
          <a:p>
            <a:pPr lvl="1"/>
            <a:r>
              <a:rPr lang="en-US" dirty="0" smtClean="0"/>
              <a:t>Politics</a:t>
            </a:r>
          </a:p>
          <a:p>
            <a:pPr lvl="1"/>
            <a:r>
              <a:rPr lang="en-US" dirty="0" smtClean="0"/>
              <a:t>World affairs</a:t>
            </a:r>
          </a:p>
          <a:p>
            <a:pPr lvl="1"/>
            <a:r>
              <a:rPr lang="en-US" dirty="0" smtClean="0"/>
              <a:t>Economy</a:t>
            </a:r>
          </a:p>
          <a:p>
            <a:pPr lvl="1"/>
            <a:r>
              <a:rPr lang="en-US" dirty="0" smtClean="0"/>
              <a:t>Relationships with adults/parents</a:t>
            </a:r>
          </a:p>
          <a:p>
            <a:pPr lvl="1"/>
            <a:r>
              <a:rPr lang="en-US" dirty="0" smtClean="0"/>
              <a:t>Inventions and technology</a:t>
            </a:r>
          </a:p>
          <a:p>
            <a:pPr lvl="1"/>
            <a:r>
              <a:rPr lang="en-US" dirty="0" smtClean="0"/>
              <a:t>Common experiences</a:t>
            </a:r>
          </a:p>
          <a:p>
            <a:r>
              <a:rPr lang="en-US" dirty="0" smtClean="0"/>
              <a:t>How does that influence their perspective?</a:t>
            </a:r>
          </a:p>
          <a:p>
            <a:r>
              <a:rPr lang="en-US" dirty="0" smtClean="0"/>
              <a:t>How does that influence how you work with them?</a:t>
            </a:r>
            <a:endParaRPr lang="en-US" dirty="0"/>
          </a:p>
        </p:txBody>
      </p:sp>
    </p:spTree>
    <p:extLst>
      <p:ext uri="{BB962C8B-B14F-4D97-AF65-F5344CB8AC3E}">
        <p14:creationId xmlns:p14="http://schemas.microsoft.com/office/powerpoint/2010/main" val="257237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73" y="6503284"/>
            <a:ext cx="3903361" cy="276999"/>
          </a:xfrm>
          <a:prstGeom prst="rect">
            <a:avLst/>
          </a:prstGeom>
          <a:noFill/>
        </p:spPr>
        <p:txBody>
          <a:bodyPr wrap="square" rtlCol="0">
            <a:spAutoFit/>
          </a:bodyPr>
          <a:lstStyle/>
          <a:p>
            <a:r>
              <a:rPr lang="en-US" sz="1200" i="1" dirty="0" smtClean="0"/>
              <a:t>Source: UNC </a:t>
            </a:r>
            <a:r>
              <a:rPr lang="en-US" sz="1200" i="1" dirty="0"/>
              <a:t>Executive Development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5315"/>
          <a:stretch/>
        </p:blipFill>
        <p:spPr bwMode="auto">
          <a:xfrm>
            <a:off x="5592" y="1689489"/>
            <a:ext cx="9127522" cy="416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a:xfrm>
            <a:off x="327210" y="546847"/>
            <a:ext cx="7543800" cy="645459"/>
          </a:xfrm>
          <a:prstGeom prst="rect">
            <a:avLst/>
          </a:prstGeo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ormAutofit/>
          </a:bodyPr>
          <a:lstStyle>
            <a:lvl1pPr algn="l" defTabSz="457200" rtl="0" eaLnBrk="1" fontAlgn="base" hangingPunct="1">
              <a:spcBef>
                <a:spcPct val="0"/>
              </a:spcBef>
              <a:spcAft>
                <a:spcPct val="0"/>
              </a:spcAft>
              <a:defRPr sz="3200" b="1" kern="1200">
                <a:solidFill>
                  <a:schemeClr val="tx1"/>
                </a:solidFill>
                <a:latin typeface="Arial"/>
                <a:ea typeface="ＭＳ Ｐゴシック" pitchFamily="-112" charset="-128"/>
                <a:cs typeface="Arial"/>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Arial" charset="0"/>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Arial" charset="0"/>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Arial" charset="0"/>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Arial" charset="0"/>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en-US" altLang="en-US" sz="3000" b="0" cap="all" dirty="0">
                <a:solidFill>
                  <a:srgbClr val="3399CC"/>
                </a:solidFill>
                <a:ea typeface="+mj-ea"/>
              </a:rPr>
              <a:t>What’s Ahead (or Happening Now)</a:t>
            </a:r>
            <a:endParaRPr lang="en-US" altLang="en-US" sz="3000" b="0" cap="all" dirty="0">
              <a:solidFill>
                <a:srgbClr val="3399CC"/>
              </a:solidFill>
              <a:ea typeface="+mj-ea"/>
            </a:endParaRPr>
          </a:p>
        </p:txBody>
      </p:sp>
    </p:spTree>
    <p:extLst>
      <p:ext uri="{BB962C8B-B14F-4D97-AF65-F5344CB8AC3E}">
        <p14:creationId xmlns:p14="http://schemas.microsoft.com/office/powerpoint/2010/main" val="1797855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381000" y="510987"/>
            <a:ext cx="8153400" cy="97368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ormAutofit/>
          </a:bodyPr>
          <a:lstStyle/>
          <a:p>
            <a:r>
              <a:rPr lang="en-US" altLang="en-US" dirty="0"/>
              <a:t>The </a:t>
            </a:r>
            <a:r>
              <a:rPr lang="en-US" altLang="en-US" dirty="0" smtClean="0"/>
              <a:t>Traditionalists </a:t>
            </a:r>
            <a:r>
              <a:rPr lang="en-US" altLang="en-US" sz="2400" dirty="0" smtClean="0"/>
              <a:t>(1900-1945, </a:t>
            </a:r>
            <a:r>
              <a:rPr lang="en-US" altLang="en-US" sz="2400" dirty="0" smtClean="0"/>
              <a:t>72 </a:t>
            </a:r>
            <a:r>
              <a:rPr lang="en-US" altLang="en-US" sz="2400" dirty="0" err="1" smtClean="0"/>
              <a:t>yrs</a:t>
            </a:r>
            <a:r>
              <a:rPr lang="en-US" altLang="en-US" sz="2400" dirty="0" smtClean="0"/>
              <a:t>+)</a:t>
            </a:r>
            <a:endParaRPr lang="en-US" altLang="en-US" sz="2400" dirty="0"/>
          </a:p>
        </p:txBody>
      </p:sp>
      <p:sp>
        <p:nvSpPr>
          <p:cNvPr id="320515" name="Rectangle 3"/>
          <p:cNvSpPr>
            <a:spLocks noGrp="1" noChangeArrowheads="1"/>
          </p:cNvSpPr>
          <p:nvPr>
            <p:ph type="body" idx="1"/>
          </p:nvPr>
        </p:nvSpPr>
        <p:spPr>
          <a:xfrm>
            <a:off x="722672" y="1484671"/>
            <a:ext cx="8345128" cy="4953000"/>
          </a:xfrm>
        </p:spPr>
        <p:txBody>
          <a:bodyPr>
            <a:normAutofit/>
          </a:bodyPr>
          <a:lstStyle/>
          <a:p>
            <a:pPr marL="342900" lvl="1" indent="-342900">
              <a:lnSpc>
                <a:spcPct val="90000"/>
              </a:lnSpc>
              <a:buClr>
                <a:schemeClr val="accent2"/>
              </a:buClr>
              <a:buSzPct val="100000"/>
              <a:buBlip>
                <a:blip r:embed="rId2"/>
              </a:buBlip>
            </a:pPr>
            <a:r>
              <a:rPr lang="en-US" altLang="en-US" dirty="0">
                <a:solidFill>
                  <a:srgbClr val="005092"/>
                </a:solidFill>
              </a:rPr>
              <a:t>Great Depression</a:t>
            </a:r>
          </a:p>
          <a:p>
            <a:pPr marL="342900" lvl="1" indent="-342900">
              <a:lnSpc>
                <a:spcPct val="90000"/>
              </a:lnSpc>
              <a:buClr>
                <a:schemeClr val="accent2"/>
              </a:buClr>
              <a:buSzPct val="100000"/>
              <a:buBlip>
                <a:blip r:embed="rId2"/>
              </a:buBlip>
            </a:pPr>
            <a:r>
              <a:rPr lang="en-US" altLang="en-US" dirty="0">
                <a:solidFill>
                  <a:srgbClr val="005092"/>
                </a:solidFill>
              </a:rPr>
              <a:t>World War II</a:t>
            </a:r>
          </a:p>
          <a:p>
            <a:pPr marL="342900" lvl="1" indent="-342900">
              <a:lnSpc>
                <a:spcPct val="90000"/>
              </a:lnSpc>
              <a:buClr>
                <a:schemeClr val="accent2"/>
              </a:buClr>
              <a:buSzPct val="100000"/>
              <a:buBlip>
                <a:blip r:embed="rId2"/>
              </a:buBlip>
            </a:pPr>
            <a:r>
              <a:rPr lang="en-US" altLang="en-US" dirty="0">
                <a:solidFill>
                  <a:srgbClr val="005092"/>
                </a:solidFill>
              </a:rPr>
              <a:t>Duty</a:t>
            </a:r>
            <a:r>
              <a:rPr lang="en-US" altLang="en-US" dirty="0">
                <a:solidFill>
                  <a:srgbClr val="005092"/>
                </a:solidFill>
              </a:rPr>
              <a:t>, honor, </a:t>
            </a:r>
            <a:r>
              <a:rPr lang="en-US" altLang="en-US" dirty="0">
                <a:solidFill>
                  <a:srgbClr val="005092"/>
                </a:solidFill>
              </a:rPr>
              <a:t>country, national pride</a:t>
            </a:r>
            <a:endParaRPr lang="en-US" altLang="en-US" dirty="0">
              <a:solidFill>
                <a:srgbClr val="005092"/>
              </a:solidFill>
            </a:endParaRPr>
          </a:p>
          <a:p>
            <a:pPr marL="342900" lvl="1" indent="-342900">
              <a:buClr>
                <a:schemeClr val="accent2"/>
              </a:buClr>
              <a:buSzPct val="100000"/>
              <a:buBlip>
                <a:blip r:embed="rId2"/>
              </a:buBlip>
            </a:pPr>
            <a:r>
              <a:rPr lang="en-US" altLang="en-US" dirty="0">
                <a:solidFill>
                  <a:srgbClr val="005092"/>
                </a:solidFill>
              </a:rPr>
              <a:t>Dedication, sacrifice, </a:t>
            </a:r>
            <a:r>
              <a:rPr lang="en-US" altLang="en-US" dirty="0">
                <a:solidFill>
                  <a:srgbClr val="005092"/>
                </a:solidFill>
              </a:rPr>
              <a:t>discipline</a:t>
            </a:r>
            <a:r>
              <a:rPr lang="en-US" altLang="en-US" dirty="0">
                <a:solidFill>
                  <a:srgbClr val="005092"/>
                </a:solidFill>
              </a:rPr>
              <a:t>, p</a:t>
            </a:r>
            <a:r>
              <a:rPr lang="en-US" altLang="en-US" dirty="0">
                <a:solidFill>
                  <a:srgbClr val="005092"/>
                </a:solidFill>
              </a:rPr>
              <a:t>atience</a:t>
            </a:r>
            <a:endParaRPr lang="en-US" altLang="en-US" dirty="0">
              <a:solidFill>
                <a:srgbClr val="005092"/>
              </a:solidFill>
            </a:endParaRPr>
          </a:p>
          <a:p>
            <a:pPr marL="342900" lvl="1" indent="-342900">
              <a:lnSpc>
                <a:spcPct val="90000"/>
              </a:lnSpc>
              <a:buClr>
                <a:schemeClr val="accent2"/>
              </a:buClr>
              <a:buSzPct val="100000"/>
              <a:buBlip>
                <a:blip r:embed="rId2"/>
              </a:buBlip>
            </a:pPr>
            <a:r>
              <a:rPr lang="en-US" altLang="en-US" dirty="0">
                <a:solidFill>
                  <a:srgbClr val="005092"/>
                </a:solidFill>
              </a:rPr>
              <a:t>Conformity, blending, unity – “We First”</a:t>
            </a:r>
          </a:p>
          <a:p>
            <a:pPr marL="342900" lvl="1" indent="-342900">
              <a:lnSpc>
                <a:spcPct val="90000"/>
              </a:lnSpc>
              <a:buClr>
                <a:schemeClr val="accent2"/>
              </a:buClr>
              <a:buSzPct val="100000"/>
              <a:buBlip>
                <a:blip r:embed="rId2"/>
              </a:buBlip>
            </a:pPr>
            <a:r>
              <a:rPr lang="en-US" altLang="en-US" dirty="0">
                <a:solidFill>
                  <a:srgbClr val="005092"/>
                </a:solidFill>
              </a:rPr>
              <a:t>Hard</a:t>
            </a:r>
            <a:r>
              <a:rPr lang="en-US" altLang="en-US" dirty="0">
                <a:solidFill>
                  <a:srgbClr val="005092"/>
                </a:solidFill>
              </a:rPr>
              <a:t>, hard times then prosperity</a:t>
            </a:r>
          </a:p>
          <a:p>
            <a:pPr marL="342900" lvl="1" indent="-342900">
              <a:lnSpc>
                <a:spcPct val="90000"/>
              </a:lnSpc>
              <a:buClr>
                <a:schemeClr val="accent2"/>
              </a:buClr>
              <a:buSzPct val="100000"/>
              <a:buBlip>
                <a:blip r:embed="rId2"/>
              </a:buBlip>
            </a:pPr>
            <a:r>
              <a:rPr lang="en-US" altLang="en-US" dirty="0">
                <a:solidFill>
                  <a:srgbClr val="005092"/>
                </a:solidFill>
              </a:rPr>
              <a:t>Doing </a:t>
            </a:r>
            <a:r>
              <a:rPr lang="en-US" altLang="en-US" dirty="0">
                <a:solidFill>
                  <a:srgbClr val="005092"/>
                </a:solidFill>
              </a:rPr>
              <a:t>a good job was most </a:t>
            </a:r>
            <a:r>
              <a:rPr lang="en-US" altLang="en-US" dirty="0">
                <a:solidFill>
                  <a:srgbClr val="005092"/>
                </a:solidFill>
              </a:rPr>
              <a:t>important</a:t>
            </a:r>
          </a:p>
          <a:p>
            <a:pPr marL="342900" lvl="1" indent="-342900">
              <a:lnSpc>
                <a:spcPct val="90000"/>
              </a:lnSpc>
              <a:buClr>
                <a:schemeClr val="accent2"/>
              </a:buClr>
              <a:buSzPct val="100000"/>
              <a:buBlip>
                <a:blip r:embed="rId2"/>
              </a:buBlip>
            </a:pPr>
            <a:r>
              <a:rPr lang="en-US" altLang="en-US" dirty="0">
                <a:solidFill>
                  <a:srgbClr val="005092"/>
                </a:solidFill>
              </a:rPr>
              <a:t>Workplace loyalty</a:t>
            </a:r>
            <a:endParaRPr lang="en-US" altLang="en-US" dirty="0">
              <a:solidFill>
                <a:srgbClr val="005092"/>
              </a:solidFill>
            </a:endParaRPr>
          </a:p>
          <a:p>
            <a:pPr marL="342900" lvl="1" indent="-342900">
              <a:lnSpc>
                <a:spcPct val="90000"/>
              </a:lnSpc>
              <a:buClr>
                <a:schemeClr val="accent2"/>
              </a:buClr>
              <a:buSzPct val="100000"/>
              <a:buBlip>
                <a:blip r:embed="rId2"/>
              </a:buBlip>
            </a:pPr>
            <a:r>
              <a:rPr lang="en-US" altLang="en-US" dirty="0">
                <a:solidFill>
                  <a:srgbClr val="005092"/>
                </a:solidFill>
              </a:rPr>
              <a:t>Age = Seniority</a:t>
            </a:r>
          </a:p>
        </p:txBody>
      </p:sp>
      <p:sp>
        <p:nvSpPr>
          <p:cNvPr id="320516" name="Text Box 4"/>
          <p:cNvSpPr txBox="1">
            <a:spLocks noChangeArrowheads="1"/>
          </p:cNvSpPr>
          <p:nvPr/>
        </p:nvSpPr>
        <p:spPr bwMode="auto">
          <a:xfrm>
            <a:off x="85165" y="6466210"/>
            <a:ext cx="3657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0" i="1" dirty="0"/>
              <a:t>Source: Marston </a:t>
            </a:r>
            <a:r>
              <a:rPr lang="en-US" altLang="en-US" sz="1200" b="0" i="1" dirty="0" smtClean="0"/>
              <a:t>Communications, in part</a:t>
            </a:r>
            <a:endParaRPr lang="en-US" altLang="en-US" sz="1200" b="0" i="1" dirty="0"/>
          </a:p>
        </p:txBody>
      </p:sp>
    </p:spTree>
    <p:extLst>
      <p:ext uri="{BB962C8B-B14F-4D97-AF65-F5344CB8AC3E}">
        <p14:creationId xmlns:p14="http://schemas.microsoft.com/office/powerpoint/2010/main" val="21398344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20515">
                                            <p:txEl>
                                              <p:pRg st="0" end="0"/>
                                            </p:txEl>
                                          </p:spTgt>
                                        </p:tgtEl>
                                        <p:attrNameLst>
                                          <p:attrName>style.visibility</p:attrName>
                                        </p:attrNameLst>
                                      </p:cBhvr>
                                      <p:to>
                                        <p:strVal val="visible"/>
                                      </p:to>
                                    </p:set>
                                    <p:anim calcmode="lin" valueType="num">
                                      <p:cBhvr additive="base">
                                        <p:cTn id="7" dur="500" fill="hold"/>
                                        <p:tgtEl>
                                          <p:spTgt spid="320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05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0"/>
                                  </p:stCondLst>
                                  <p:childTnLst>
                                    <p:set>
                                      <p:cBhvr>
                                        <p:cTn id="10" dur="1" fill="hold">
                                          <p:stCondLst>
                                            <p:cond delay="0"/>
                                          </p:stCondLst>
                                        </p:cTn>
                                        <p:tgtEl>
                                          <p:spTgt spid="320515">
                                            <p:txEl>
                                              <p:pRg st="1" end="1"/>
                                            </p:txEl>
                                          </p:spTgt>
                                        </p:tgtEl>
                                        <p:attrNameLst>
                                          <p:attrName>style.visibility</p:attrName>
                                        </p:attrNameLst>
                                      </p:cBhvr>
                                      <p:to>
                                        <p:strVal val="visible"/>
                                      </p:to>
                                    </p:set>
                                    <p:anim calcmode="lin" valueType="num">
                                      <p:cBhvr additive="base">
                                        <p:cTn id="11" dur="500" fill="hold"/>
                                        <p:tgtEl>
                                          <p:spTgt spid="3205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05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0"/>
                                  </p:stCondLst>
                                  <p:childTnLst>
                                    <p:set>
                                      <p:cBhvr>
                                        <p:cTn id="14" dur="1" fill="hold">
                                          <p:stCondLst>
                                            <p:cond delay="0"/>
                                          </p:stCondLst>
                                        </p:cTn>
                                        <p:tgtEl>
                                          <p:spTgt spid="320515">
                                            <p:txEl>
                                              <p:pRg st="2" end="2"/>
                                            </p:txEl>
                                          </p:spTgt>
                                        </p:tgtEl>
                                        <p:attrNameLst>
                                          <p:attrName>style.visibility</p:attrName>
                                        </p:attrNameLst>
                                      </p:cBhvr>
                                      <p:to>
                                        <p:strVal val="visible"/>
                                      </p:to>
                                    </p:set>
                                    <p:anim calcmode="lin" valueType="num">
                                      <p:cBhvr additive="base">
                                        <p:cTn id="15" dur="500" fill="hold"/>
                                        <p:tgtEl>
                                          <p:spTgt spid="32051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2051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0"/>
                                  </p:stCondLst>
                                  <p:childTnLst>
                                    <p:set>
                                      <p:cBhvr>
                                        <p:cTn id="18" dur="1" fill="hold">
                                          <p:stCondLst>
                                            <p:cond delay="0"/>
                                          </p:stCondLst>
                                        </p:cTn>
                                        <p:tgtEl>
                                          <p:spTgt spid="320515">
                                            <p:txEl>
                                              <p:pRg st="3" end="3"/>
                                            </p:txEl>
                                          </p:spTgt>
                                        </p:tgtEl>
                                        <p:attrNameLst>
                                          <p:attrName>style.visibility</p:attrName>
                                        </p:attrNameLst>
                                      </p:cBhvr>
                                      <p:to>
                                        <p:strVal val="visible"/>
                                      </p:to>
                                    </p:set>
                                    <p:anim calcmode="lin" valueType="num">
                                      <p:cBhvr additive="base">
                                        <p:cTn id="19" dur="500" fill="hold"/>
                                        <p:tgtEl>
                                          <p:spTgt spid="3205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051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0"/>
                                  </p:stCondLst>
                                  <p:childTnLst>
                                    <p:set>
                                      <p:cBhvr>
                                        <p:cTn id="22" dur="1" fill="hold">
                                          <p:stCondLst>
                                            <p:cond delay="0"/>
                                          </p:stCondLst>
                                        </p:cTn>
                                        <p:tgtEl>
                                          <p:spTgt spid="320515">
                                            <p:txEl>
                                              <p:pRg st="4" end="4"/>
                                            </p:txEl>
                                          </p:spTgt>
                                        </p:tgtEl>
                                        <p:attrNameLst>
                                          <p:attrName>style.visibility</p:attrName>
                                        </p:attrNameLst>
                                      </p:cBhvr>
                                      <p:to>
                                        <p:strVal val="visible"/>
                                      </p:to>
                                    </p:set>
                                    <p:anim calcmode="lin" valueType="num">
                                      <p:cBhvr additive="base">
                                        <p:cTn id="23" dur="500" fill="hold"/>
                                        <p:tgtEl>
                                          <p:spTgt spid="32051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2051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000"/>
                                  </p:stCondLst>
                                  <p:childTnLst>
                                    <p:set>
                                      <p:cBhvr>
                                        <p:cTn id="26" dur="1" fill="hold">
                                          <p:stCondLst>
                                            <p:cond delay="0"/>
                                          </p:stCondLst>
                                        </p:cTn>
                                        <p:tgtEl>
                                          <p:spTgt spid="320515">
                                            <p:txEl>
                                              <p:pRg st="5" end="5"/>
                                            </p:txEl>
                                          </p:spTgt>
                                        </p:tgtEl>
                                        <p:attrNameLst>
                                          <p:attrName>style.visibility</p:attrName>
                                        </p:attrNameLst>
                                      </p:cBhvr>
                                      <p:to>
                                        <p:strVal val="visible"/>
                                      </p:to>
                                    </p:set>
                                    <p:anim calcmode="lin" valueType="num">
                                      <p:cBhvr additive="base">
                                        <p:cTn id="27" dur="500" fill="hold"/>
                                        <p:tgtEl>
                                          <p:spTgt spid="32051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051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000"/>
                                  </p:stCondLst>
                                  <p:childTnLst>
                                    <p:set>
                                      <p:cBhvr>
                                        <p:cTn id="30" dur="1" fill="hold">
                                          <p:stCondLst>
                                            <p:cond delay="0"/>
                                          </p:stCondLst>
                                        </p:cTn>
                                        <p:tgtEl>
                                          <p:spTgt spid="320515">
                                            <p:txEl>
                                              <p:pRg st="6" end="6"/>
                                            </p:txEl>
                                          </p:spTgt>
                                        </p:tgtEl>
                                        <p:attrNameLst>
                                          <p:attrName>style.visibility</p:attrName>
                                        </p:attrNameLst>
                                      </p:cBhvr>
                                      <p:to>
                                        <p:strVal val="visible"/>
                                      </p:to>
                                    </p:set>
                                    <p:anim calcmode="lin" valueType="num">
                                      <p:cBhvr additive="base">
                                        <p:cTn id="31" dur="500" fill="hold"/>
                                        <p:tgtEl>
                                          <p:spTgt spid="32051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0515">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3000"/>
                                  </p:stCondLst>
                                  <p:childTnLst>
                                    <p:set>
                                      <p:cBhvr>
                                        <p:cTn id="34" dur="1" fill="hold">
                                          <p:stCondLst>
                                            <p:cond delay="0"/>
                                          </p:stCondLst>
                                        </p:cTn>
                                        <p:tgtEl>
                                          <p:spTgt spid="320515">
                                            <p:txEl>
                                              <p:pRg st="7" end="7"/>
                                            </p:txEl>
                                          </p:spTgt>
                                        </p:tgtEl>
                                        <p:attrNameLst>
                                          <p:attrName>style.visibility</p:attrName>
                                        </p:attrNameLst>
                                      </p:cBhvr>
                                      <p:to>
                                        <p:strVal val="visible"/>
                                      </p:to>
                                    </p:set>
                                    <p:anim calcmode="lin" valueType="num">
                                      <p:cBhvr additive="base">
                                        <p:cTn id="35" dur="500" fill="hold"/>
                                        <p:tgtEl>
                                          <p:spTgt spid="32051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20515">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2000"/>
                                  </p:stCondLst>
                                  <p:childTnLst>
                                    <p:set>
                                      <p:cBhvr>
                                        <p:cTn id="38" dur="1" fill="hold">
                                          <p:stCondLst>
                                            <p:cond delay="0"/>
                                          </p:stCondLst>
                                        </p:cTn>
                                        <p:tgtEl>
                                          <p:spTgt spid="320515">
                                            <p:txEl>
                                              <p:pRg st="8" end="8"/>
                                            </p:txEl>
                                          </p:spTgt>
                                        </p:tgtEl>
                                        <p:attrNameLst>
                                          <p:attrName>style.visibility</p:attrName>
                                        </p:attrNameLst>
                                      </p:cBhvr>
                                      <p:to>
                                        <p:strVal val="visible"/>
                                      </p:to>
                                    </p:set>
                                    <p:anim calcmode="lin" valueType="num">
                                      <p:cBhvr additive="base">
                                        <p:cTn id="39" dur="500" fill="hold"/>
                                        <p:tgtEl>
                                          <p:spTgt spid="320515">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2051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autoUpdateAnimBg="0" advAuto="10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152400" y="381000"/>
            <a:ext cx="8239626"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ormAutofit/>
          </a:bodyPr>
          <a:lstStyle/>
          <a:p>
            <a:r>
              <a:rPr lang="en-US" altLang="en-US" dirty="0"/>
              <a:t>The Baby Boomers </a:t>
            </a:r>
            <a:r>
              <a:rPr lang="en-US" altLang="en-US" sz="2400" dirty="0"/>
              <a:t>(</a:t>
            </a:r>
            <a:r>
              <a:rPr lang="en-US" altLang="en-US" sz="2400" dirty="0" smtClean="0"/>
              <a:t>1946-1964, </a:t>
            </a:r>
            <a:r>
              <a:rPr lang="en-US" altLang="en-US" sz="2400" dirty="0" smtClean="0"/>
              <a:t>53-71 </a:t>
            </a:r>
            <a:r>
              <a:rPr lang="en-US" altLang="en-US" sz="2400" dirty="0" err="1" smtClean="0"/>
              <a:t>yrs</a:t>
            </a:r>
            <a:r>
              <a:rPr lang="en-US" altLang="en-US" sz="2400" dirty="0" smtClean="0"/>
              <a:t>)</a:t>
            </a:r>
            <a:endParaRPr lang="en-US" altLang="en-US" sz="2400" dirty="0"/>
          </a:p>
        </p:txBody>
      </p:sp>
      <p:sp>
        <p:nvSpPr>
          <p:cNvPr id="321539" name="Text Box 3"/>
          <p:cNvSpPr txBox="1">
            <a:spLocks noChangeArrowheads="1"/>
          </p:cNvSpPr>
          <p:nvPr/>
        </p:nvSpPr>
        <p:spPr bwMode="auto">
          <a:xfrm>
            <a:off x="693174" y="1680409"/>
            <a:ext cx="8146026"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90000"/>
              </a:lnSpc>
              <a:spcBef>
                <a:spcPct val="20000"/>
              </a:spcBef>
              <a:buClr>
                <a:schemeClr val="accent2"/>
              </a:buClr>
              <a:buSzPct val="100000"/>
              <a:buBlip>
                <a:blip r:embed="rId2"/>
              </a:buBlip>
            </a:pPr>
            <a:r>
              <a:rPr lang="en-US" altLang="en-US" sz="2400" dirty="0">
                <a:solidFill>
                  <a:srgbClr val="005092"/>
                </a:solidFill>
                <a:latin typeface="Cambria" panose="02040503050406030204" pitchFamily="18" charset="0"/>
                <a:ea typeface="ＭＳ Ｐゴシック" pitchFamily="-112" charset="-128"/>
                <a:cs typeface="Arial"/>
              </a:rPr>
              <a:t>Vietnam</a:t>
            </a:r>
          </a:p>
          <a:p>
            <a:pPr marL="342900" lvl="1" indent="-342900">
              <a:lnSpc>
                <a:spcPct val="90000"/>
              </a:lnSpc>
              <a:spcBef>
                <a:spcPct val="20000"/>
              </a:spcBef>
              <a:buClr>
                <a:schemeClr val="accent2"/>
              </a:buClr>
              <a:buSzPct val="100000"/>
              <a:buBlip>
                <a:blip r:embed="rId2"/>
              </a:buBlip>
            </a:pPr>
            <a:r>
              <a:rPr lang="en-US" altLang="en-US" sz="2400" dirty="0">
                <a:solidFill>
                  <a:srgbClr val="005092"/>
                </a:solidFill>
                <a:latin typeface="Cambria" panose="02040503050406030204" pitchFamily="18" charset="0"/>
                <a:ea typeface="ＭＳ Ｐゴシック" pitchFamily="-112" charset="-128"/>
                <a:cs typeface="Arial"/>
              </a:rPr>
              <a:t>Moon landing</a:t>
            </a:r>
          </a:p>
          <a:p>
            <a:pPr marL="342900" lvl="1" indent="-342900">
              <a:lnSpc>
                <a:spcPct val="90000"/>
              </a:lnSpc>
              <a:spcBef>
                <a:spcPct val="20000"/>
              </a:spcBef>
              <a:buClr>
                <a:schemeClr val="accent2"/>
              </a:buClr>
              <a:buSzPct val="100000"/>
              <a:buBlip>
                <a:blip r:embed="rId2"/>
              </a:buBlip>
            </a:pPr>
            <a:r>
              <a:rPr lang="en-US" altLang="en-US" sz="2400" dirty="0">
                <a:solidFill>
                  <a:srgbClr val="005092"/>
                </a:solidFill>
                <a:latin typeface="Cambria" panose="02040503050406030204" pitchFamily="18" charset="0"/>
                <a:ea typeface="ＭＳ Ｐゴシック" pitchFamily="-112" charset="-128"/>
                <a:cs typeface="Arial"/>
              </a:rPr>
              <a:t>Civil/women’s rights </a:t>
            </a:r>
          </a:p>
          <a:p>
            <a:pPr marL="342900" lvl="1" indent="-342900">
              <a:lnSpc>
                <a:spcPct val="90000"/>
              </a:lnSpc>
              <a:spcBef>
                <a:spcPct val="20000"/>
              </a:spcBef>
              <a:buClr>
                <a:schemeClr val="accent2"/>
              </a:buClr>
              <a:buSzPct val="100000"/>
              <a:buBlip>
                <a:blip r:embed="rId2"/>
              </a:buBlip>
            </a:pPr>
            <a:r>
              <a:rPr lang="en-US" altLang="en-US" sz="2400" dirty="0">
                <a:solidFill>
                  <a:srgbClr val="005092"/>
                </a:solidFill>
                <a:latin typeface="Cambria" panose="02040503050406030204" pitchFamily="18" charset="0"/>
                <a:ea typeface="ＭＳ Ｐゴシック" pitchFamily="-112" charset="-128"/>
                <a:cs typeface="Arial"/>
              </a:rPr>
              <a:t>“Workaholic”; competitive</a:t>
            </a:r>
          </a:p>
          <a:p>
            <a:pPr marL="342900" lvl="1" indent="-342900">
              <a:lnSpc>
                <a:spcPct val="90000"/>
              </a:lnSpc>
              <a:spcBef>
                <a:spcPct val="20000"/>
              </a:spcBef>
              <a:buClr>
                <a:schemeClr val="accent2"/>
              </a:buClr>
              <a:buSzPct val="100000"/>
              <a:buBlip>
                <a:blip r:embed="rId2"/>
              </a:buBlip>
            </a:pPr>
            <a:r>
              <a:rPr lang="en-US" altLang="en-US" sz="2400" dirty="0">
                <a:solidFill>
                  <a:srgbClr val="005092"/>
                </a:solidFill>
                <a:latin typeface="Cambria" panose="02040503050406030204" pitchFamily="18" charset="0"/>
                <a:ea typeface="ＭＳ Ｐゴシック" pitchFamily="-112" charset="-128"/>
                <a:cs typeface="Arial"/>
              </a:rPr>
              <a:t>Success is largely visible – trophies, plaques, lifestyle elements</a:t>
            </a:r>
          </a:p>
          <a:p>
            <a:pPr marL="342900" lvl="1" indent="-342900">
              <a:lnSpc>
                <a:spcPct val="90000"/>
              </a:lnSpc>
              <a:spcBef>
                <a:spcPct val="20000"/>
              </a:spcBef>
              <a:buClr>
                <a:schemeClr val="accent2"/>
              </a:buClr>
              <a:buSzPct val="100000"/>
              <a:buBlip>
                <a:blip r:embed="rId2"/>
              </a:buBlip>
            </a:pPr>
            <a:r>
              <a:rPr lang="en-US" altLang="en-US" sz="2400" dirty="0">
                <a:solidFill>
                  <a:srgbClr val="005092"/>
                </a:solidFill>
                <a:latin typeface="Cambria" panose="02040503050406030204" pitchFamily="18" charset="0"/>
                <a:ea typeface="ＭＳ Ｐゴシック" pitchFamily="-112" charset="-128"/>
                <a:cs typeface="Arial"/>
              </a:rPr>
              <a:t> Optimistic</a:t>
            </a:r>
          </a:p>
          <a:p>
            <a:pPr marL="342900" lvl="1" indent="-342900">
              <a:lnSpc>
                <a:spcPct val="90000"/>
              </a:lnSpc>
              <a:spcBef>
                <a:spcPct val="20000"/>
              </a:spcBef>
              <a:buClr>
                <a:schemeClr val="accent2"/>
              </a:buClr>
              <a:buSzPct val="100000"/>
              <a:buBlip>
                <a:blip r:embed="rId2"/>
              </a:buBlip>
            </a:pPr>
            <a:r>
              <a:rPr lang="en-US" altLang="en-US" sz="2400" dirty="0">
                <a:solidFill>
                  <a:srgbClr val="005092"/>
                </a:solidFill>
                <a:latin typeface="Cambria" panose="02040503050406030204" pitchFamily="18" charset="0"/>
                <a:ea typeface="ＭＳ Ｐゴシック" pitchFamily="-112" charset="-128"/>
                <a:cs typeface="Arial"/>
              </a:rPr>
              <a:t> Consumers</a:t>
            </a:r>
          </a:p>
          <a:p>
            <a:pPr marL="342900" lvl="1" indent="-342900">
              <a:lnSpc>
                <a:spcPct val="90000"/>
              </a:lnSpc>
              <a:spcBef>
                <a:spcPct val="20000"/>
              </a:spcBef>
              <a:buClr>
                <a:schemeClr val="accent2"/>
              </a:buClr>
              <a:buSzPct val="100000"/>
              <a:buBlip>
                <a:blip r:embed="rId2"/>
              </a:buBlip>
            </a:pPr>
            <a:r>
              <a:rPr lang="en-US" altLang="en-US" sz="2400" dirty="0">
                <a:latin typeface="Cambria" panose="02040503050406030204" pitchFamily="18" charset="0"/>
              </a:rPr>
              <a:t> </a:t>
            </a:r>
            <a:r>
              <a:rPr lang="en-US" altLang="en-US" sz="2400" dirty="0">
                <a:solidFill>
                  <a:srgbClr val="005092"/>
                </a:solidFill>
                <a:latin typeface="Cambria" panose="02040503050406030204" pitchFamily="18" charset="0"/>
                <a:ea typeface="ＭＳ Ｐゴシック" pitchFamily="-112" charset="-128"/>
                <a:cs typeface="Arial"/>
              </a:rPr>
              <a:t>Defined by their job</a:t>
            </a:r>
          </a:p>
        </p:txBody>
      </p:sp>
      <p:sp>
        <p:nvSpPr>
          <p:cNvPr id="321540" name="Text Box 4"/>
          <p:cNvSpPr txBox="1">
            <a:spLocks noChangeArrowheads="1"/>
          </p:cNvSpPr>
          <p:nvPr/>
        </p:nvSpPr>
        <p:spPr bwMode="auto">
          <a:xfrm>
            <a:off x="71556" y="6466378"/>
            <a:ext cx="3657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0" i="1" dirty="0"/>
              <a:t>Source: Marston </a:t>
            </a:r>
            <a:r>
              <a:rPr lang="en-US" altLang="en-US" sz="1200" b="0" i="1" dirty="0" smtClean="0"/>
              <a:t>Communications, in part</a:t>
            </a:r>
            <a:endParaRPr lang="en-US" altLang="en-US" sz="1200" b="0" i="1" dirty="0"/>
          </a:p>
        </p:txBody>
      </p:sp>
    </p:spTree>
    <p:extLst>
      <p:ext uri="{BB962C8B-B14F-4D97-AF65-F5344CB8AC3E}">
        <p14:creationId xmlns:p14="http://schemas.microsoft.com/office/powerpoint/2010/main" val="16397114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21539">
                                            <p:txEl>
                                              <p:pRg st="0" end="0"/>
                                            </p:txEl>
                                          </p:spTgt>
                                        </p:tgtEl>
                                        <p:attrNameLst>
                                          <p:attrName>style.visibility</p:attrName>
                                        </p:attrNameLst>
                                      </p:cBhvr>
                                      <p:to>
                                        <p:strVal val="visible"/>
                                      </p:to>
                                    </p:set>
                                    <p:anim calcmode="lin" valueType="num">
                                      <p:cBhvr additive="base">
                                        <p:cTn id="7" dur="500" fill="hold"/>
                                        <p:tgtEl>
                                          <p:spTgt spid="321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153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321539">
                                            <p:txEl>
                                              <p:pRg st="1" end="1"/>
                                            </p:txEl>
                                          </p:spTgt>
                                        </p:tgtEl>
                                        <p:attrNameLst>
                                          <p:attrName>style.visibility</p:attrName>
                                        </p:attrNameLst>
                                      </p:cBhvr>
                                      <p:to>
                                        <p:strVal val="visible"/>
                                      </p:to>
                                    </p:set>
                                    <p:anim calcmode="lin" valueType="num">
                                      <p:cBhvr additive="base">
                                        <p:cTn id="12" dur="500" fill="hold"/>
                                        <p:tgtEl>
                                          <p:spTgt spid="32153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2153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321539">
                                            <p:txEl>
                                              <p:pRg st="2" end="2"/>
                                            </p:txEl>
                                          </p:spTgt>
                                        </p:tgtEl>
                                        <p:attrNameLst>
                                          <p:attrName>style.visibility</p:attrName>
                                        </p:attrNameLst>
                                      </p:cBhvr>
                                      <p:to>
                                        <p:strVal val="visible"/>
                                      </p:to>
                                    </p:set>
                                    <p:anim calcmode="lin" valueType="num">
                                      <p:cBhvr additive="base">
                                        <p:cTn id="17" dur="500" fill="hold"/>
                                        <p:tgtEl>
                                          <p:spTgt spid="32153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21539">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321539">
                                            <p:txEl>
                                              <p:pRg st="3" end="3"/>
                                            </p:txEl>
                                          </p:spTgt>
                                        </p:tgtEl>
                                        <p:attrNameLst>
                                          <p:attrName>style.visibility</p:attrName>
                                        </p:attrNameLst>
                                      </p:cBhvr>
                                      <p:to>
                                        <p:strVal val="visible"/>
                                      </p:to>
                                    </p:set>
                                    <p:anim calcmode="lin" valueType="num">
                                      <p:cBhvr additive="base">
                                        <p:cTn id="22" dur="500" fill="hold"/>
                                        <p:tgtEl>
                                          <p:spTgt spid="321539">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21539">
                                            <p:txEl>
                                              <p:pRg st="3" end="3"/>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321539">
                                            <p:txEl>
                                              <p:pRg st="4" end="4"/>
                                            </p:txEl>
                                          </p:spTgt>
                                        </p:tgtEl>
                                        <p:attrNameLst>
                                          <p:attrName>style.visibility</p:attrName>
                                        </p:attrNameLst>
                                      </p:cBhvr>
                                      <p:to>
                                        <p:strVal val="visible"/>
                                      </p:to>
                                    </p:set>
                                    <p:anim calcmode="lin" valueType="num">
                                      <p:cBhvr additive="base">
                                        <p:cTn id="26" dur="500" fill="hold"/>
                                        <p:tgtEl>
                                          <p:spTgt spid="321539">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21539">
                                            <p:txEl>
                                              <p:pRg st="4" end="4"/>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1000"/>
                                  </p:stCondLst>
                                  <p:childTnLst>
                                    <p:set>
                                      <p:cBhvr>
                                        <p:cTn id="29" dur="1" fill="hold">
                                          <p:stCondLst>
                                            <p:cond delay="0"/>
                                          </p:stCondLst>
                                        </p:cTn>
                                        <p:tgtEl>
                                          <p:spTgt spid="321539">
                                            <p:txEl>
                                              <p:pRg st="5" end="5"/>
                                            </p:txEl>
                                          </p:spTgt>
                                        </p:tgtEl>
                                        <p:attrNameLst>
                                          <p:attrName>style.visibility</p:attrName>
                                        </p:attrNameLst>
                                      </p:cBhvr>
                                      <p:to>
                                        <p:strVal val="visible"/>
                                      </p:to>
                                    </p:set>
                                    <p:anim calcmode="lin" valueType="num">
                                      <p:cBhvr additive="base">
                                        <p:cTn id="30" dur="500" fill="hold"/>
                                        <p:tgtEl>
                                          <p:spTgt spid="321539">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21539">
                                            <p:txEl>
                                              <p:pRg st="5" end="5"/>
                                            </p:txEl>
                                          </p:spTgt>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000"/>
                                  </p:stCondLst>
                                  <p:childTnLst>
                                    <p:set>
                                      <p:cBhvr>
                                        <p:cTn id="33" dur="1" fill="hold">
                                          <p:stCondLst>
                                            <p:cond delay="0"/>
                                          </p:stCondLst>
                                        </p:cTn>
                                        <p:tgtEl>
                                          <p:spTgt spid="321539">
                                            <p:txEl>
                                              <p:pRg st="6" end="6"/>
                                            </p:txEl>
                                          </p:spTgt>
                                        </p:tgtEl>
                                        <p:attrNameLst>
                                          <p:attrName>style.visibility</p:attrName>
                                        </p:attrNameLst>
                                      </p:cBhvr>
                                      <p:to>
                                        <p:strVal val="visible"/>
                                      </p:to>
                                    </p:set>
                                    <p:anim calcmode="lin" valueType="num">
                                      <p:cBhvr additive="base">
                                        <p:cTn id="34" dur="500" fill="hold"/>
                                        <p:tgtEl>
                                          <p:spTgt spid="321539">
                                            <p:txEl>
                                              <p:pRg st="6" end="6"/>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21539">
                                            <p:txEl>
                                              <p:pRg st="6" end="6"/>
                                            </p:txEl>
                                          </p:spTgt>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2000"/>
                                  </p:stCondLst>
                                  <p:childTnLst>
                                    <p:set>
                                      <p:cBhvr>
                                        <p:cTn id="37" dur="1" fill="hold">
                                          <p:stCondLst>
                                            <p:cond delay="0"/>
                                          </p:stCondLst>
                                        </p:cTn>
                                        <p:tgtEl>
                                          <p:spTgt spid="321539">
                                            <p:txEl>
                                              <p:pRg st="7" end="7"/>
                                            </p:txEl>
                                          </p:spTgt>
                                        </p:tgtEl>
                                        <p:attrNameLst>
                                          <p:attrName>style.visibility</p:attrName>
                                        </p:attrNameLst>
                                      </p:cBhvr>
                                      <p:to>
                                        <p:strVal val="visible"/>
                                      </p:to>
                                    </p:set>
                                    <p:anim calcmode="lin" valueType="num">
                                      <p:cBhvr additive="base">
                                        <p:cTn id="38" dur="500" fill="hold"/>
                                        <p:tgtEl>
                                          <p:spTgt spid="321539">
                                            <p:txEl>
                                              <p:pRg st="7" end="7"/>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2153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304800" y="381000"/>
            <a:ext cx="75438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en-US" altLang="en-US" dirty="0"/>
              <a:t>Generation </a:t>
            </a:r>
            <a:r>
              <a:rPr lang="en-US" altLang="en-US" dirty="0" smtClean="0"/>
              <a:t>X </a:t>
            </a:r>
            <a:r>
              <a:rPr lang="en-US" altLang="en-US" sz="2400" dirty="0" smtClean="0"/>
              <a:t>(1965-1976, </a:t>
            </a:r>
            <a:r>
              <a:rPr lang="en-US" altLang="en-US" sz="2400" dirty="0" smtClean="0"/>
              <a:t>41-52 </a:t>
            </a:r>
            <a:r>
              <a:rPr lang="en-US" altLang="en-US" sz="2400" dirty="0" err="1" smtClean="0"/>
              <a:t>yrs</a:t>
            </a:r>
            <a:r>
              <a:rPr lang="en-US" altLang="en-US" sz="2400" dirty="0" smtClean="0"/>
              <a:t>)</a:t>
            </a:r>
            <a:endParaRPr lang="en-US" altLang="en-US" sz="2400" dirty="0"/>
          </a:p>
        </p:txBody>
      </p:sp>
      <p:sp>
        <p:nvSpPr>
          <p:cNvPr id="322563" name="Rectangle 3"/>
          <p:cNvSpPr>
            <a:spLocks noGrp="1" noChangeArrowheads="1"/>
          </p:cNvSpPr>
          <p:nvPr>
            <p:ph type="body" idx="1"/>
          </p:nvPr>
        </p:nvSpPr>
        <p:spPr>
          <a:xfrm>
            <a:off x="604684" y="1371600"/>
            <a:ext cx="8362335" cy="4953000"/>
          </a:xfrm>
        </p:spPr>
        <p:txBody>
          <a:bodyPr>
            <a:noAutofit/>
          </a:bodyPr>
          <a:lstStyle/>
          <a:p>
            <a:pPr marL="342900" lvl="1" indent="-342900">
              <a:buClr>
                <a:schemeClr val="accent2"/>
              </a:buClr>
              <a:buSzPct val="100000"/>
              <a:buBlip>
                <a:blip r:embed="rId2"/>
              </a:buBlip>
            </a:pPr>
            <a:r>
              <a:rPr lang="en-US" altLang="en-US" dirty="0">
                <a:solidFill>
                  <a:srgbClr val="005092"/>
                </a:solidFill>
              </a:rPr>
              <a:t>Fall of Berlin Wall</a:t>
            </a:r>
          </a:p>
          <a:p>
            <a:pPr marL="342900" lvl="1" indent="-342900">
              <a:buClr>
                <a:schemeClr val="accent2"/>
              </a:buClr>
              <a:buSzPct val="100000"/>
              <a:buBlip>
                <a:blip r:embed="rId2"/>
              </a:buBlip>
            </a:pPr>
            <a:r>
              <a:rPr lang="en-US" altLang="en-US" dirty="0">
                <a:solidFill>
                  <a:srgbClr val="005092"/>
                </a:solidFill>
              </a:rPr>
              <a:t>Gulf War</a:t>
            </a:r>
          </a:p>
          <a:p>
            <a:pPr marL="342900" lvl="1" indent="-342900">
              <a:buClr>
                <a:schemeClr val="accent2"/>
              </a:buClr>
              <a:buSzPct val="100000"/>
              <a:buBlip>
                <a:blip r:embed="rId2"/>
              </a:buBlip>
            </a:pPr>
            <a:r>
              <a:rPr lang="en-US" altLang="en-US" dirty="0">
                <a:solidFill>
                  <a:srgbClr val="005092"/>
                </a:solidFill>
              </a:rPr>
              <a:t>Came of age when our national institutions under fire</a:t>
            </a:r>
          </a:p>
          <a:p>
            <a:pPr marL="342900" lvl="1" indent="-342900">
              <a:buClr>
                <a:schemeClr val="accent2"/>
              </a:buClr>
              <a:buSzPct val="100000"/>
              <a:buBlip>
                <a:blip r:embed="rId2"/>
              </a:buBlip>
            </a:pPr>
            <a:r>
              <a:rPr lang="en-US" altLang="en-US" dirty="0">
                <a:solidFill>
                  <a:srgbClr val="005092"/>
                </a:solidFill>
              </a:rPr>
              <a:t>Layoffs – end of lifelong employment. “This company never promised you anything.” </a:t>
            </a:r>
          </a:p>
          <a:p>
            <a:pPr marL="342900" lvl="1" indent="-342900">
              <a:buClr>
                <a:schemeClr val="accent2"/>
              </a:buClr>
              <a:buSzPct val="100000"/>
              <a:buBlip>
                <a:blip r:embed="rId2"/>
              </a:buBlip>
            </a:pPr>
            <a:r>
              <a:rPr lang="en-US" altLang="en-US" dirty="0">
                <a:solidFill>
                  <a:srgbClr val="005092"/>
                </a:solidFill>
              </a:rPr>
              <a:t>Suspicious of Boomers values</a:t>
            </a:r>
          </a:p>
          <a:p>
            <a:pPr marL="342900" lvl="1" indent="-342900">
              <a:buClr>
                <a:schemeClr val="accent2"/>
              </a:buClr>
              <a:buSzPct val="100000"/>
              <a:buBlip>
                <a:blip r:embed="rId2"/>
              </a:buBlip>
            </a:pPr>
            <a:r>
              <a:rPr lang="en-US" altLang="en-US" dirty="0">
                <a:solidFill>
                  <a:srgbClr val="005092"/>
                </a:solidFill>
              </a:rPr>
              <a:t>Raised as their parent’s “friends”</a:t>
            </a:r>
          </a:p>
          <a:p>
            <a:pPr marL="342900" lvl="1" indent="-342900">
              <a:buClr>
                <a:schemeClr val="accent2"/>
              </a:buClr>
              <a:buSzPct val="100000"/>
              <a:buBlip>
                <a:blip r:embed="rId2"/>
              </a:buBlip>
            </a:pPr>
            <a:r>
              <a:rPr lang="en-US" altLang="en-US" dirty="0">
                <a:solidFill>
                  <a:srgbClr val="005092"/>
                </a:solidFill>
              </a:rPr>
              <a:t>Had to learn to fend for themselves; Very self-reliant</a:t>
            </a:r>
          </a:p>
          <a:p>
            <a:pPr marL="342900" lvl="1" indent="-342900">
              <a:buClr>
                <a:schemeClr val="accent2"/>
              </a:buClr>
              <a:buSzPct val="100000"/>
              <a:buBlip>
                <a:blip r:embed="rId2"/>
              </a:buBlip>
            </a:pPr>
            <a:r>
              <a:rPr lang="en-US" altLang="en-US" dirty="0">
                <a:solidFill>
                  <a:srgbClr val="005092"/>
                </a:solidFill>
              </a:rPr>
              <a:t>Free agents</a:t>
            </a:r>
          </a:p>
          <a:p>
            <a:pPr marL="342900" lvl="1" indent="-342900">
              <a:buClr>
                <a:schemeClr val="accent2"/>
              </a:buClr>
              <a:buSzPct val="100000"/>
              <a:buBlip>
                <a:blip r:embed="rId2"/>
              </a:buBlip>
            </a:pPr>
            <a:r>
              <a:rPr lang="en-US" altLang="en-US" dirty="0">
                <a:solidFill>
                  <a:srgbClr val="005092"/>
                </a:solidFill>
              </a:rPr>
              <a:t>Cynical and pessimistic</a:t>
            </a:r>
          </a:p>
        </p:txBody>
      </p:sp>
      <p:sp>
        <p:nvSpPr>
          <p:cNvPr id="322564" name="Text Box 4"/>
          <p:cNvSpPr txBox="1">
            <a:spLocks noChangeArrowheads="1"/>
          </p:cNvSpPr>
          <p:nvPr/>
        </p:nvSpPr>
        <p:spPr bwMode="auto">
          <a:xfrm>
            <a:off x="125460" y="6454353"/>
            <a:ext cx="3657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0" i="1" dirty="0"/>
              <a:t>Source: Marston </a:t>
            </a:r>
            <a:r>
              <a:rPr lang="en-US" altLang="en-US" sz="1200" b="0" i="1" dirty="0" smtClean="0"/>
              <a:t>Communications, in part</a:t>
            </a:r>
            <a:endParaRPr lang="en-US" altLang="en-US" sz="1200" b="0" i="1" dirty="0"/>
          </a:p>
        </p:txBody>
      </p:sp>
    </p:spTree>
    <p:extLst>
      <p:ext uri="{BB962C8B-B14F-4D97-AF65-F5344CB8AC3E}">
        <p14:creationId xmlns:p14="http://schemas.microsoft.com/office/powerpoint/2010/main" val="3485124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anim calcmode="lin" valueType="num">
                                      <p:cBhvr additive="base">
                                        <p:cTn id="7" dur="500" fill="hold"/>
                                        <p:tgtEl>
                                          <p:spTgt spid="322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256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2563">
                                            <p:txEl>
                                              <p:pRg st="1" end="1"/>
                                            </p:txEl>
                                          </p:spTgt>
                                        </p:tgtEl>
                                        <p:attrNameLst>
                                          <p:attrName>style.visibility</p:attrName>
                                        </p:attrNameLst>
                                      </p:cBhvr>
                                      <p:to>
                                        <p:strVal val="visible"/>
                                      </p:to>
                                    </p:set>
                                    <p:anim calcmode="lin" valueType="num">
                                      <p:cBhvr additive="base">
                                        <p:cTn id="11" dur="500" fill="hold"/>
                                        <p:tgtEl>
                                          <p:spTgt spid="3225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256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2563">
                                            <p:txEl>
                                              <p:pRg st="2" end="2"/>
                                            </p:txEl>
                                          </p:spTgt>
                                        </p:tgtEl>
                                        <p:attrNameLst>
                                          <p:attrName>style.visibility</p:attrName>
                                        </p:attrNameLst>
                                      </p:cBhvr>
                                      <p:to>
                                        <p:strVal val="visible"/>
                                      </p:to>
                                    </p:set>
                                    <p:anim calcmode="lin" valueType="num">
                                      <p:cBhvr additive="base">
                                        <p:cTn id="15" dur="500" fill="hold"/>
                                        <p:tgtEl>
                                          <p:spTgt spid="32256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2256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2563">
                                            <p:txEl>
                                              <p:pRg st="3" end="3"/>
                                            </p:txEl>
                                          </p:spTgt>
                                        </p:tgtEl>
                                        <p:attrNameLst>
                                          <p:attrName>style.visibility</p:attrName>
                                        </p:attrNameLst>
                                      </p:cBhvr>
                                      <p:to>
                                        <p:strVal val="visible"/>
                                      </p:to>
                                    </p:set>
                                    <p:anim calcmode="lin" valueType="num">
                                      <p:cBhvr additive="base">
                                        <p:cTn id="19" dur="500" fill="hold"/>
                                        <p:tgtEl>
                                          <p:spTgt spid="3225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256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2563">
                                            <p:txEl>
                                              <p:pRg st="4" end="4"/>
                                            </p:txEl>
                                          </p:spTgt>
                                        </p:tgtEl>
                                        <p:attrNameLst>
                                          <p:attrName>style.visibility</p:attrName>
                                        </p:attrNameLst>
                                      </p:cBhvr>
                                      <p:to>
                                        <p:strVal val="visible"/>
                                      </p:to>
                                    </p:set>
                                    <p:anim calcmode="lin" valueType="num">
                                      <p:cBhvr additive="base">
                                        <p:cTn id="23" dur="500" fill="hold"/>
                                        <p:tgtEl>
                                          <p:spTgt spid="32256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2256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22563">
                                            <p:txEl>
                                              <p:pRg st="5" end="5"/>
                                            </p:txEl>
                                          </p:spTgt>
                                        </p:tgtEl>
                                        <p:attrNameLst>
                                          <p:attrName>style.visibility</p:attrName>
                                        </p:attrNameLst>
                                      </p:cBhvr>
                                      <p:to>
                                        <p:strVal val="visible"/>
                                      </p:to>
                                    </p:set>
                                    <p:anim calcmode="lin" valueType="num">
                                      <p:cBhvr additive="base">
                                        <p:cTn id="27" dur="500" fill="hold"/>
                                        <p:tgtEl>
                                          <p:spTgt spid="32256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256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22563">
                                            <p:txEl>
                                              <p:pRg st="6" end="6"/>
                                            </p:txEl>
                                          </p:spTgt>
                                        </p:tgtEl>
                                        <p:attrNameLst>
                                          <p:attrName>style.visibility</p:attrName>
                                        </p:attrNameLst>
                                      </p:cBhvr>
                                      <p:to>
                                        <p:strVal val="visible"/>
                                      </p:to>
                                    </p:set>
                                    <p:anim calcmode="lin" valueType="num">
                                      <p:cBhvr additive="base">
                                        <p:cTn id="31" dur="500" fill="hold"/>
                                        <p:tgtEl>
                                          <p:spTgt spid="32256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256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2563">
                                            <p:txEl>
                                              <p:pRg st="7" end="7"/>
                                            </p:txEl>
                                          </p:spTgt>
                                        </p:tgtEl>
                                        <p:attrNameLst>
                                          <p:attrName>style.visibility</p:attrName>
                                        </p:attrNameLst>
                                      </p:cBhvr>
                                      <p:to>
                                        <p:strVal val="visible"/>
                                      </p:to>
                                    </p:set>
                                    <p:anim calcmode="lin" valueType="num">
                                      <p:cBhvr additive="base">
                                        <p:cTn id="35" dur="500" fill="hold"/>
                                        <p:tgtEl>
                                          <p:spTgt spid="32256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2256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22563">
                                            <p:txEl>
                                              <p:pRg st="8" end="8"/>
                                            </p:txEl>
                                          </p:spTgt>
                                        </p:tgtEl>
                                        <p:attrNameLst>
                                          <p:attrName>style.visibility</p:attrName>
                                        </p:attrNameLst>
                                      </p:cBhvr>
                                      <p:to>
                                        <p:strVal val="visible"/>
                                      </p:to>
                                    </p:set>
                                    <p:anim calcmode="lin" valueType="num">
                                      <p:cBhvr additive="base">
                                        <p:cTn id="39" dur="500" fill="hold"/>
                                        <p:tgtEl>
                                          <p:spTgt spid="32256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2256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228600" y="304800"/>
            <a:ext cx="7772400" cy="1143000"/>
          </a:xfrm>
        </p:spPr>
        <p:txBody>
          <a:bodyPr/>
          <a:lstStyle/>
          <a:p>
            <a:r>
              <a:rPr lang="en-US" altLang="en-US" dirty="0" smtClean="0"/>
              <a:t>Millennials </a:t>
            </a:r>
            <a:r>
              <a:rPr lang="en-US" altLang="en-US" sz="2400" dirty="0" smtClean="0"/>
              <a:t>(1977-1997, </a:t>
            </a:r>
            <a:r>
              <a:rPr lang="en-US" altLang="en-US" sz="2400" dirty="0" smtClean="0"/>
              <a:t>20</a:t>
            </a:r>
            <a:r>
              <a:rPr lang="en-US" altLang="en-US" sz="2400" dirty="0" smtClean="0"/>
              <a:t>-40 </a:t>
            </a:r>
            <a:r>
              <a:rPr lang="en-US" altLang="en-US" sz="2400" dirty="0" err="1" smtClean="0"/>
              <a:t>yrs</a:t>
            </a:r>
            <a:r>
              <a:rPr lang="en-US" altLang="en-US" sz="2400" dirty="0" smtClean="0"/>
              <a:t>) </a:t>
            </a:r>
            <a:endParaRPr lang="en-US" altLang="en-US" sz="2400" dirty="0"/>
          </a:p>
        </p:txBody>
      </p:sp>
      <p:sp>
        <p:nvSpPr>
          <p:cNvPr id="323587" name="Rectangle 3"/>
          <p:cNvSpPr>
            <a:spLocks noGrp="1" noChangeArrowheads="1"/>
          </p:cNvSpPr>
          <p:nvPr>
            <p:ph type="body" idx="1"/>
          </p:nvPr>
        </p:nvSpPr>
        <p:spPr>
          <a:xfrm>
            <a:off x="533400" y="1524000"/>
            <a:ext cx="8458200" cy="4572000"/>
          </a:xfrm>
        </p:spPr>
        <p:txBody>
          <a:bodyPr>
            <a:normAutofit/>
          </a:bodyPr>
          <a:lstStyle/>
          <a:p>
            <a:pPr marL="342900" lvl="1" indent="-342900">
              <a:lnSpc>
                <a:spcPct val="90000"/>
              </a:lnSpc>
              <a:buClr>
                <a:schemeClr val="accent2"/>
              </a:buClr>
              <a:buSzPct val="100000"/>
              <a:buBlip>
                <a:blip r:embed="rId2"/>
              </a:buBlip>
            </a:pPr>
            <a:r>
              <a:rPr lang="en-US" altLang="en-US" dirty="0">
                <a:solidFill>
                  <a:srgbClr val="005092"/>
                </a:solidFill>
              </a:rPr>
              <a:t>9/11</a:t>
            </a:r>
          </a:p>
          <a:p>
            <a:pPr marL="342900" lvl="1" indent="-342900">
              <a:lnSpc>
                <a:spcPct val="90000"/>
              </a:lnSpc>
              <a:buClr>
                <a:schemeClr val="accent2"/>
              </a:buClr>
              <a:buSzPct val="100000"/>
              <a:buBlip>
                <a:blip r:embed="rId2"/>
              </a:buBlip>
            </a:pPr>
            <a:r>
              <a:rPr lang="en-US" altLang="en-US" dirty="0" smtClean="0">
                <a:solidFill>
                  <a:srgbClr val="005092"/>
                </a:solidFill>
              </a:rPr>
              <a:t>Optimistic &amp; self-confident</a:t>
            </a:r>
            <a:endParaRPr lang="en-US" altLang="en-US" dirty="0">
              <a:solidFill>
                <a:srgbClr val="005092"/>
              </a:solidFill>
            </a:endParaRPr>
          </a:p>
          <a:p>
            <a:pPr marL="342900" lvl="1" indent="-342900">
              <a:lnSpc>
                <a:spcPct val="90000"/>
              </a:lnSpc>
              <a:buClr>
                <a:schemeClr val="accent2"/>
              </a:buClr>
              <a:buSzPct val="100000"/>
              <a:buBlip>
                <a:blip r:embed="rId2"/>
              </a:buBlip>
            </a:pPr>
            <a:r>
              <a:rPr lang="en-US" altLang="en-US" dirty="0">
                <a:solidFill>
                  <a:srgbClr val="005092"/>
                </a:solidFill>
              </a:rPr>
              <a:t>Individualistic yet group oriented</a:t>
            </a:r>
          </a:p>
          <a:p>
            <a:pPr marL="342900" lvl="1" indent="-342900">
              <a:lnSpc>
                <a:spcPct val="90000"/>
              </a:lnSpc>
              <a:buClr>
                <a:schemeClr val="accent2"/>
              </a:buClr>
              <a:buSzPct val="100000"/>
              <a:buBlip>
                <a:blip r:embed="rId2"/>
              </a:buBlip>
            </a:pPr>
            <a:r>
              <a:rPr lang="en-US" altLang="en-US" dirty="0">
                <a:solidFill>
                  <a:srgbClr val="005092"/>
                </a:solidFill>
              </a:rPr>
              <a:t>Difficulty focusing on “non-stimulating stuff”</a:t>
            </a:r>
          </a:p>
          <a:p>
            <a:pPr marL="342900" lvl="1" indent="-342900">
              <a:lnSpc>
                <a:spcPct val="90000"/>
              </a:lnSpc>
              <a:buClr>
                <a:schemeClr val="accent2"/>
              </a:buClr>
              <a:buSzPct val="100000"/>
              <a:buBlip>
                <a:blip r:embed="rId2"/>
              </a:buBlip>
            </a:pPr>
            <a:r>
              <a:rPr lang="en-US" altLang="en-US" dirty="0" smtClean="0">
                <a:solidFill>
                  <a:srgbClr val="005092"/>
                </a:solidFill>
              </a:rPr>
              <a:t>Busy</a:t>
            </a:r>
          </a:p>
          <a:p>
            <a:pPr marL="342900" lvl="1" indent="-342900">
              <a:lnSpc>
                <a:spcPct val="90000"/>
              </a:lnSpc>
              <a:buClr>
                <a:schemeClr val="accent2"/>
              </a:buClr>
              <a:buSzPct val="100000"/>
              <a:buBlip>
                <a:blip r:embed="rId2"/>
              </a:buBlip>
            </a:pPr>
            <a:r>
              <a:rPr lang="en-US" altLang="en-US" dirty="0" smtClean="0">
                <a:solidFill>
                  <a:srgbClr val="005092"/>
                </a:solidFill>
              </a:rPr>
              <a:t>Helicopter parented</a:t>
            </a:r>
            <a:endParaRPr lang="en-US" altLang="en-US" dirty="0">
              <a:solidFill>
                <a:srgbClr val="005092"/>
              </a:solidFill>
            </a:endParaRPr>
          </a:p>
          <a:p>
            <a:pPr marL="342900" lvl="1" indent="-342900">
              <a:lnSpc>
                <a:spcPct val="90000"/>
              </a:lnSpc>
              <a:buClr>
                <a:schemeClr val="accent2"/>
              </a:buClr>
              <a:buSzPct val="100000"/>
              <a:buBlip>
                <a:blip r:embed="rId2"/>
              </a:buBlip>
            </a:pPr>
            <a:r>
              <a:rPr lang="en-US" altLang="en-US" dirty="0">
                <a:solidFill>
                  <a:srgbClr val="005092"/>
                </a:solidFill>
              </a:rPr>
              <a:t>Like “X”, raised as their parent’s friends</a:t>
            </a:r>
          </a:p>
          <a:p>
            <a:pPr marL="342900" lvl="1" indent="-342900">
              <a:lnSpc>
                <a:spcPct val="90000"/>
              </a:lnSpc>
              <a:buClr>
                <a:schemeClr val="accent2"/>
              </a:buClr>
              <a:buSzPct val="100000"/>
              <a:buBlip>
                <a:blip r:embed="rId2"/>
              </a:buBlip>
            </a:pPr>
            <a:r>
              <a:rPr lang="en-US" altLang="en-US" dirty="0">
                <a:solidFill>
                  <a:srgbClr val="005092"/>
                </a:solidFill>
              </a:rPr>
              <a:t>Race and gender neutral</a:t>
            </a:r>
          </a:p>
          <a:p>
            <a:pPr marL="342900" lvl="1" indent="-342900">
              <a:lnSpc>
                <a:spcPct val="90000"/>
              </a:lnSpc>
              <a:buClr>
                <a:schemeClr val="accent2"/>
              </a:buClr>
              <a:buSzPct val="100000"/>
              <a:buBlip>
                <a:blip r:embed="rId2"/>
              </a:buBlip>
            </a:pPr>
            <a:r>
              <a:rPr lang="en-US" altLang="en-US" dirty="0">
                <a:solidFill>
                  <a:srgbClr val="005092"/>
                </a:solidFill>
              </a:rPr>
              <a:t>Geography neutral</a:t>
            </a:r>
          </a:p>
          <a:p>
            <a:pPr marL="342900" lvl="1" indent="-342900">
              <a:lnSpc>
                <a:spcPct val="90000"/>
              </a:lnSpc>
              <a:buClr>
                <a:schemeClr val="accent2"/>
              </a:buClr>
              <a:buSzPct val="100000"/>
              <a:buBlip>
                <a:blip r:embed="rId2"/>
              </a:buBlip>
            </a:pPr>
            <a:r>
              <a:rPr lang="en-US" altLang="en-US" dirty="0">
                <a:solidFill>
                  <a:srgbClr val="005092"/>
                </a:solidFill>
              </a:rPr>
              <a:t>Community/service oriented</a:t>
            </a:r>
          </a:p>
          <a:p>
            <a:pPr marL="342900" lvl="1" indent="-342900">
              <a:lnSpc>
                <a:spcPct val="90000"/>
              </a:lnSpc>
              <a:buClr>
                <a:schemeClr val="accent2"/>
              </a:buClr>
              <a:buSzPct val="100000"/>
              <a:buBlip>
                <a:blip r:embed="rId2"/>
              </a:buBlip>
            </a:pPr>
            <a:r>
              <a:rPr lang="en-US" altLang="en-US" dirty="0">
                <a:solidFill>
                  <a:srgbClr val="005092"/>
                </a:solidFill>
              </a:rPr>
              <a:t>Ambitious yet appear aimless</a:t>
            </a:r>
          </a:p>
        </p:txBody>
      </p:sp>
      <p:sp>
        <p:nvSpPr>
          <p:cNvPr id="323588" name="Text Box 4"/>
          <p:cNvSpPr txBox="1">
            <a:spLocks noChangeArrowheads="1"/>
          </p:cNvSpPr>
          <p:nvPr/>
        </p:nvSpPr>
        <p:spPr bwMode="auto">
          <a:xfrm>
            <a:off x="113873" y="6493559"/>
            <a:ext cx="4343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0" i="1" dirty="0"/>
              <a:t>Source: Marston Communications, in part</a:t>
            </a:r>
          </a:p>
        </p:txBody>
      </p:sp>
    </p:spTree>
    <p:extLst>
      <p:ext uri="{BB962C8B-B14F-4D97-AF65-F5344CB8AC3E}">
        <p14:creationId xmlns:p14="http://schemas.microsoft.com/office/powerpoint/2010/main" val="2305614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35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35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35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35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35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35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358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358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358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35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build="p"/>
    </p:bldLst>
  </p:timing>
</p:sld>
</file>

<file path=ppt/theme/theme1.xml><?xml version="1.0" encoding="utf-8"?>
<a:theme xmlns:a="http://schemas.openxmlformats.org/drawingml/2006/main" name="Office Theme">
  <a:themeElements>
    <a:clrScheme name="Moss Adams - Live Meeting">
      <a:dk1>
        <a:sysClr val="windowText" lastClr="000000"/>
      </a:dk1>
      <a:lt1>
        <a:sysClr val="window" lastClr="FFFFFF"/>
      </a:lt1>
      <a:dk2>
        <a:srgbClr val="D8D8D8"/>
      </a:dk2>
      <a:lt2>
        <a:srgbClr val="FFFFFF"/>
      </a:lt2>
      <a:accent1>
        <a:srgbClr val="3399CC"/>
      </a:accent1>
      <a:accent2>
        <a:srgbClr val="D55C19"/>
      </a:accent2>
      <a:accent3>
        <a:srgbClr val="4E562B"/>
      </a:accent3>
      <a:accent4>
        <a:srgbClr val="66CCFF"/>
      </a:accent4>
      <a:accent5>
        <a:srgbClr val="3399CC"/>
      </a:accent5>
      <a:accent6>
        <a:srgbClr val="D55C19"/>
      </a:accent6>
      <a:hlink>
        <a:srgbClr val="3399CC"/>
      </a:hlink>
      <a:folHlink>
        <a:srgbClr val="66C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8337F265E10745AD2081181A574015" ma:contentTypeVersion="17" ma:contentTypeDescription="Create a new document." ma:contentTypeScope="" ma:versionID="c75b33608207ce2895b8a1c9ee786fe1">
  <xsd:schema xmlns:xsd="http://www.w3.org/2001/XMLSchema" xmlns:xs="http://www.w3.org/2001/XMLSchema" xmlns:p="http://schemas.microsoft.com/office/2006/metadata/properties" xmlns:ns1="http://schemas.microsoft.com/sharepoint/v3" xmlns:ns2="8f031961-b6a2-41a5-863f-d92c53a9b468" xmlns:ns3="5ce57529-b64c-46fd-97d3-5cc9064d2406" targetNamespace="http://schemas.microsoft.com/office/2006/metadata/properties" ma:root="true" ma:fieldsID="08dadb19cdd64891d1bb35f7126d67ae" ns1:_="" ns2:_="" ns3:_="">
    <xsd:import namespace="http://schemas.microsoft.com/sharepoint/v3"/>
    <xsd:import namespace="8f031961-b6a2-41a5-863f-d92c53a9b468"/>
    <xsd:import namespace="5ce57529-b64c-46fd-97d3-5cc9064d2406"/>
    <xsd:element name="properties">
      <xsd:complexType>
        <xsd:sequence>
          <xsd:element name="documentManagement">
            <xsd:complexType>
              <xsd:all>
                <xsd:element ref="ns1:PublishingStartDate" minOccurs="0"/>
                <xsd:element ref="ns1:PublishingExpirationDate" minOccurs="0"/>
                <xsd:element ref="ns2:Hyperlink_x0020_or_x0020_Picture_x0020_Column" minOccurs="0"/>
                <xsd:element ref="ns3:Editable_x0020_By" minOccurs="0"/>
                <xsd:element ref="ns2:Doc_x0020_Type" minOccurs="0"/>
                <xsd:element ref="ns2:Topic" minOccurs="0"/>
                <xsd:element ref="ns2:Sub_x002d_Topic" minOccurs="0"/>
                <xsd:element ref="ns2:XYZ" minOccurs="0"/>
                <xsd:element ref="ns2:Group" minOccurs="0"/>
                <xsd:element ref="ns2:Office" minOccurs="0"/>
                <xsd:element ref="ns2:Practice_x003a_Group" minOccurs="0"/>
                <xsd:element ref="ns2:Doc_x0020_Type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031961-b6a2-41a5-863f-d92c53a9b468" elementFormDefault="qualified">
    <xsd:import namespace="http://schemas.microsoft.com/office/2006/documentManagement/types"/>
    <xsd:import namespace="http://schemas.microsoft.com/office/infopath/2007/PartnerControls"/>
    <xsd:element name="Hyperlink_x0020_or_x0020_Picture_x0020_Column" ma:index="10" nillable="true" ma:displayName="Hyperlink or Picture Column" ma:format="Image" ma:internalName="Hyperlink_x0020_or_x0020_Picture_x0020_Column">
      <xsd:complexType>
        <xsd:complexContent>
          <xsd:extension base="dms:URL">
            <xsd:sequence>
              <xsd:element name="Url" type="dms:ValidUrl" minOccurs="0" nillable="true"/>
              <xsd:element name="Description" type="xsd:string" nillable="true"/>
            </xsd:sequence>
          </xsd:extension>
        </xsd:complexContent>
      </xsd:complexType>
    </xsd:element>
    <xsd:element name="Doc_x0020_Type" ma:index="13" nillable="true" ma:displayName="Doc Type" ma:description="Document type selection is critical in building views. You may select multiple doc types." ma:internalName="Doc_x0020_Type">
      <xsd:complexType>
        <xsd:complexContent>
          <xsd:extension base="dms:MultiChoice">
            <xsd:sequence>
              <xsd:element name="Value" maxOccurs="unbounded" minOccurs="0" nillable="true">
                <xsd:simpleType>
                  <xsd:restriction base="dms:Choice">
                    <xsd:enumeration value="Business papers"/>
                    <xsd:enumeration value="Checklist"/>
                    <xsd:enumeration value="Collateral-customizable"/>
                    <xsd:enumeration value="Collateral-download on demand"/>
                    <xsd:enumeration value="Collateral-pre-printed"/>
                    <xsd:enumeration value="Collateral-print on demand"/>
                    <xsd:enumeration value="Editorial content-external"/>
                    <xsd:enumeration value="Editorial content-internal"/>
                    <xsd:enumeration value="Form"/>
                    <xsd:enumeration value="Image-open use"/>
                    <xsd:enumeration value="Image-restricted use"/>
                    <xsd:enumeration value="Reference"/>
                    <xsd:enumeration value="Report"/>
                    <xsd:enumeration value="Sample"/>
                    <xsd:enumeration value="Technical content-external"/>
                    <xsd:enumeration value="Template-open"/>
                    <xsd:enumeration value="Template-restricted"/>
                    <xsd:enumeration value="Training materials"/>
                  </xsd:restriction>
                </xsd:simpleType>
              </xsd:element>
            </xsd:sequence>
          </xsd:extension>
        </xsd:complexContent>
      </xsd:complexType>
    </xsd:element>
    <xsd:element name="Topic" ma:index="14" nillable="true" ma:displayName="Area" ma:internalName="Topic">
      <xsd:complexType>
        <xsd:complexContent>
          <xsd:extension base="dms:MultiChoice">
            <xsd:sequence>
              <xsd:element name="Value" maxOccurs="unbounded" minOccurs="0" nillable="true">
                <xsd:simpleType>
                  <xsd:restriction base="dms:Choice">
                    <xsd:enumeration value="Marketing"/>
                    <xsd:enumeration value="Sales"/>
                    <xsd:enumeration value="Service"/>
                  </xsd:restriction>
                </xsd:simpleType>
              </xsd:element>
            </xsd:sequence>
          </xsd:extension>
        </xsd:complexContent>
      </xsd:complexType>
    </xsd:element>
    <xsd:element name="Sub_x002d_Topic" ma:index="15" nillable="true" ma:displayName="Filter" ma:internalName="Sub_x002d_Topic">
      <xsd:complexType>
        <xsd:complexContent>
          <xsd:extension base="dms:MultiChoice">
            <xsd:sequence>
              <xsd:element name="Value" maxOccurs="unbounded" minOccurs="0" nillable="true">
                <xsd:simpleType>
                  <xsd:restriction base="dms:Choice">
                    <xsd:enumeration value="Advertising"/>
                    <xsd:enumeration value="Brochures"/>
                    <xsd:enumeration value="Internal Email"/>
                    <xsd:enumeration value="External Email"/>
                    <xsd:enumeration value="Events-general"/>
                    <xsd:enumeration value="F/S &amp; Report Templates"/>
                    <xsd:enumeration value="Flyers"/>
                    <xsd:enumeration value="Gallery"/>
                    <xsd:enumeration value="Hidden"/>
                    <xsd:enumeration value="Illustrations"/>
                    <xsd:enumeration value="Inserts"/>
                    <xsd:enumeration value="Labels and Memo Templates"/>
                    <xsd:enumeration value="Letterhead"/>
                    <xsd:enumeration value="LinkedIn"/>
                    <xsd:enumeration value="Logos"/>
                    <xsd:enumeration value="MA Now"/>
                    <xsd:enumeration value="MA Perspective"/>
                    <xsd:enumeration value="Other PPG-Approved Content"/>
                    <xsd:enumeration value="Photos"/>
                    <xsd:enumeration value="PowerPoint"/>
                    <xsd:enumeration value="Tradeshows"/>
                    <xsd:enumeration value="Tradeshow Best Practices"/>
                  </xsd:restriction>
                </xsd:simpleType>
              </xsd:element>
            </xsd:sequence>
          </xsd:extension>
        </xsd:complexContent>
      </xsd:complexType>
    </xsd:element>
    <xsd:element name="XYZ" ma:index="16" nillable="true" ma:displayName="Summary" ma:internalName="XYZ">
      <xsd:simpleType>
        <xsd:restriction base="dms:Note">
          <xsd:maxLength value="255"/>
        </xsd:restriction>
      </xsd:simpleType>
    </xsd:element>
    <xsd:element name="Group" ma:index="17" nillable="true" ma:displayName="Practice" ma:list="{790e994c-864a-49cd-b5d7-6ccead3395bd}" ma:internalName="Group" ma:readOnly="false" ma:showField="Title">
      <xsd:complexType>
        <xsd:complexContent>
          <xsd:extension base="dms:MultiChoiceLookup">
            <xsd:sequence>
              <xsd:element name="Value" type="dms:Lookup" maxOccurs="unbounded" minOccurs="0" nillable="true"/>
            </xsd:sequence>
          </xsd:extension>
        </xsd:complexContent>
      </xsd:complexType>
    </xsd:element>
    <xsd:element name="Office" ma:index="18" nillable="true" ma:displayName="Office" ma:list="{8cf16b81-3338-46cf-abf6-d2333a351ee6}" ma:internalName="Office" ma:showField="Title">
      <xsd:complexType>
        <xsd:complexContent>
          <xsd:extension base="dms:MultiChoiceLookup">
            <xsd:sequence>
              <xsd:element name="Value" type="dms:Lookup" maxOccurs="unbounded" minOccurs="0" nillable="true"/>
            </xsd:sequence>
          </xsd:extension>
        </xsd:complexContent>
      </xsd:complexType>
    </xsd:element>
    <xsd:element name="Practice_x003a_Group" ma:index="19" nillable="true" ma:displayName="Practice:Group" ma:list="{790e994c-864a-49cd-b5d7-6ccead3395bd}" ma:internalName="Practice_x003a_Group" ma:readOnly="true" ma:showField="Group_x0020_Test" ma:web="5ce57529-b64c-46fd-97d3-5cc9064d2406">
      <xsd:complexType>
        <xsd:complexContent>
          <xsd:extension base="dms:MultiChoiceLookup">
            <xsd:sequence>
              <xsd:element name="Value" type="dms:Lookup" maxOccurs="unbounded" minOccurs="0" nillable="true"/>
            </xsd:sequence>
          </xsd:extension>
        </xsd:complexContent>
      </xsd:complexType>
    </xsd:element>
    <xsd:element name="Doc_x0020_Type_x0020_2" ma:index="20" nillable="true" ma:displayName="Collateral Type" ma:format="Dropdown" ma:internalName="Doc_x0020_Type_x0020_2">
      <xsd:simpleType>
        <xsd:restriction base="dms:Choice">
          <xsd:enumeration value="Advertising"/>
          <xsd:enumeration value="Brochures"/>
          <xsd:enumeration value="Internal Email"/>
          <xsd:enumeration value="External Email"/>
          <xsd:enumeration value="Events-general"/>
          <xsd:enumeration value="F/S &amp; Report Templates"/>
          <xsd:enumeration value="Flyers"/>
          <xsd:enumeration value="Gallery"/>
          <xsd:enumeration value="Hidden"/>
          <xsd:enumeration value="Illustrations"/>
          <xsd:enumeration value="Inserts"/>
          <xsd:enumeration value="Labels and Memo Templates"/>
          <xsd:enumeration value="Letterhead"/>
          <xsd:enumeration value="LinkedIn"/>
          <xsd:enumeration value="Logos"/>
          <xsd:enumeration value="MA Now"/>
          <xsd:enumeration value="MA Perspective"/>
          <xsd:enumeration value="Other PPG-Approved Content"/>
          <xsd:enumeration value="Photos"/>
          <xsd:enumeration value="PowerPoint"/>
          <xsd:enumeration value="Tradeshows"/>
          <xsd:enumeration value="Tradeshow Best Practices"/>
        </xsd:restriction>
      </xsd:simpleType>
    </xsd:element>
  </xsd:schema>
  <xsd:schema xmlns:xsd="http://www.w3.org/2001/XMLSchema" xmlns:xs="http://www.w3.org/2001/XMLSchema" xmlns:dms="http://schemas.microsoft.com/office/2006/documentManagement/types" xmlns:pc="http://schemas.microsoft.com/office/infopath/2007/PartnerControls" targetNamespace="5ce57529-b64c-46fd-97d3-5cc9064d2406" elementFormDefault="qualified">
    <xsd:import namespace="http://schemas.microsoft.com/office/2006/documentManagement/types"/>
    <xsd:import namespace="http://schemas.microsoft.com/office/infopath/2007/PartnerControls"/>
    <xsd:element name="Editable_x0020_By" ma:index="11" nillable="true" ma:displayName="Permissions" ma:description="**This does not change the file's permissions.** You still need to edit permissions after saving the file." ma:format="Dropdown" ma:internalName="Editable_x0020_By">
      <xsd:simpleType>
        <xsd:restriction base="dms:Choice">
          <xsd:enumeration value="Everyone"/>
          <xsd:enumeration value="Proposal Coordinators &amp; SMT"/>
          <xsd:enumeration value="Sales &amp; Marketing team only"/>
          <xsd:enumeration value="Creative Services only"/>
          <xsd:enumeration value="Content Owner onl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ma:index="1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roup xmlns="8f031961-b6a2-41a5-863f-d92c53a9b468">
      <Value>20</Value>
    </Group>
    <Doc_x0020_Type xmlns="8f031961-b6a2-41a5-863f-d92c53a9b468">
      <Value>Template-open</Value>
    </Doc_x0020_Type>
    <Sub_x002d_Topic xmlns="8f031961-b6a2-41a5-863f-d92c53a9b468">
      <Value>PowerPoint</Value>
    </Sub_x002d_Topic>
    <PublishingExpirationDate xmlns="http://schemas.microsoft.com/sharepoint/v3" xsi:nil="true"/>
    <Topic xmlns="8f031961-b6a2-41a5-863f-d92c53a9b468">
      <Value>Marketing</Value>
      <Value>Sales</Value>
      <Value>Service</Value>
    </Topic>
    <PublishingStartDate xmlns="http://schemas.microsoft.com/sharepoint/v3" xsi:nil="true"/>
    <Editable_x0020_By xmlns="5ce57529-b64c-46fd-97d3-5cc9064d2406">Creative Services only</Editable_x0020_By>
    <Hyperlink_x0020_or_x0020_Picture_x0020_Column xmlns="8f031961-b6a2-41a5-863f-d92c53a9b468">
      <Url xsi:nil="true"/>
      <Description xsi:nil="true"/>
    </Hyperlink_x0020_or_x0020_Picture_x0020_Column>
    <XYZ xmlns="8f031961-b6a2-41a5-863f-d92c53a9b468" xsi:nil="true"/>
    <Office xmlns="8f031961-b6a2-41a5-863f-d92c53a9b468">
      <Value>23</Value>
    </Office>
    <Doc_x0020_Type_x0020_2 xmlns="8f031961-b6a2-41a5-863f-d92c53a9b468">PowerPoint</Doc_x0020_Type_x0020_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43D0E6-2B3E-404F-8BA0-5A75EF4CA4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031961-b6a2-41a5-863f-d92c53a9b468"/>
    <ds:schemaRef ds:uri="5ce57529-b64c-46fd-97d3-5cc9064d24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D70342-4F7B-4004-9481-649D8C2342B5}">
  <ds:schemaRefs>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5ce57529-b64c-46fd-97d3-5cc9064d2406"/>
    <ds:schemaRef ds:uri="8f031961-b6a2-41a5-863f-d92c53a9b468"/>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357A7DA0-4EEA-4916-AA7E-3D8698A263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615</TotalTime>
  <Words>1460</Words>
  <Application>Microsoft Office PowerPoint</Application>
  <PresentationFormat>On-screen Show (4:3)</PresentationFormat>
  <Paragraphs>231</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Managing a Multi-Generational Workforce</vt:lpstr>
      <vt:lpstr>Disclaimers</vt:lpstr>
      <vt:lpstr>Definition of a Generation</vt:lpstr>
      <vt:lpstr>Understanding the Generations</vt:lpstr>
      <vt:lpstr>PowerPoint Presentation</vt:lpstr>
      <vt:lpstr>The Traditionalists (1900-1945, 72 yrs+)</vt:lpstr>
      <vt:lpstr>The Baby Boomers (1946-1964, 53-71 yrs)</vt:lpstr>
      <vt:lpstr>Generation X (1965-1976, 41-52 yrs)</vt:lpstr>
      <vt:lpstr>Millennials (1977-1997, 20-40 yrs) </vt:lpstr>
      <vt:lpstr>Gen Z (after 1995, under 22 years)</vt:lpstr>
      <vt:lpstr>Gen Z Data</vt:lpstr>
      <vt:lpstr>Generations: 2020 Projection</vt:lpstr>
      <vt:lpstr>Generational Repetition</vt:lpstr>
      <vt:lpstr>Workplace Characteristics</vt:lpstr>
      <vt:lpstr>Managing Boomers and Traditionalists</vt:lpstr>
      <vt:lpstr>Managing X’ers and Millennials</vt:lpstr>
      <vt:lpstr>Managing Z’s</vt:lpstr>
      <vt:lpstr>Workplace Communications</vt:lpstr>
      <vt:lpstr>Working In Teams</vt:lpstr>
      <vt:lpstr>Preparing for the New Workforce</vt:lpstr>
    </vt:vector>
  </TitlesOfParts>
  <Company>Moss Adams,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Meeting PowerPoint Template</dc:title>
  <dc:creator>Gilda Twitchell</dc:creator>
  <cp:lastModifiedBy>Rebecca Pomering</cp:lastModifiedBy>
  <cp:revision>91</cp:revision>
  <cp:lastPrinted>2016-09-13T14:23:01Z</cp:lastPrinted>
  <dcterms:created xsi:type="dcterms:W3CDTF">2011-02-22T16:42:48Z</dcterms:created>
  <dcterms:modified xsi:type="dcterms:W3CDTF">2017-01-22T07:03:41Z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0x010100918337F265E10745AD2081181A574015</vt:lpwstr>
  </property>
  <property fmtid="{D5CDD505-2E9C-101B-9397-08002B2CF9AE}" pid="3" name="Order">
    <vt:r8>152200</vt:r8>
  </property>
  <property fmtid="{D5CDD505-2E9C-101B-9397-08002B2CF9AE}" pid="4" name="Template">
    <vt:bool>false</vt:bool>
  </property>
</Properties>
</file>